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jpeg" ContentType="image/jpeg"/>
  <Default Extension="rels" ContentType="application/vnd.openxmlformats-package.relationships+xml"/>
  <Default Extension="wmf" ContentType="image/x-wmf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9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358" r:id="rId2"/>
    <p:sldId id="257" r:id="rId3"/>
    <p:sldId id="259" r:id="rId4"/>
    <p:sldId id="262" r:id="rId5"/>
    <p:sldId id="260" r:id="rId6"/>
    <p:sldId id="261" r:id="rId7"/>
    <p:sldId id="263" r:id="rId8"/>
    <p:sldId id="264" r:id="rId9"/>
    <p:sldId id="346" r:id="rId10"/>
    <p:sldId id="347" r:id="rId11"/>
    <p:sldId id="348" r:id="rId12"/>
    <p:sldId id="350" r:id="rId13"/>
    <p:sldId id="352" r:id="rId14"/>
    <p:sldId id="353" r:id="rId15"/>
    <p:sldId id="354" r:id="rId16"/>
    <p:sldId id="355" r:id="rId17"/>
    <p:sldId id="357" r:id="rId18"/>
    <p:sldId id="265" r:id="rId19"/>
    <p:sldId id="266" r:id="rId20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ustomXml" Target="../customXml/item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28" Type="http://schemas.openxmlformats.org/officeDocument/2006/relationships/customXml" Target="../customXml/item3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openxmlformats.org/officeDocument/2006/relationships/customXml" Target="../customXml/item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CE8F34-94A3-4B6A-B830-D87C9ED8F8EE}" type="datetimeFigureOut">
              <a:rPr lang="pt-BR" smtClean="0"/>
              <a:t>10/10/2022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B32FDB-A144-4518-A664-AA556A17E1D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961988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O enfoque principal do código são </a:t>
            </a:r>
            <a:r>
              <a:rPr lang="pt-BR"/>
              <a:t>as restrições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B66F30-881F-4248-A850-FF680F315E53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236594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11C825-DB7F-4516-88CE-8B8A1CFCE2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20CD10B-9A5D-4231-B002-4645BAFDBE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CA27D63-D652-49CA-A978-464488978B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3BB7E-0F57-48E2-887C-E8C307D0FDFA}" type="datetimeFigureOut">
              <a:rPr lang="pt-BR" smtClean="0"/>
              <a:t>10/10/2022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680D383-25DA-49B3-846E-AD566AFFD8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3AD627E-D93E-4B29-8420-01B8722AD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756B45-BE66-4B9C-9FA2-9FD13B6C048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459609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10C91D-7C6A-4893-A9C3-73C4C44C33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B582D180-2097-4B55-B3F1-C9BA6EAB5E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E596B11-4A5E-4B5F-9DB8-8A24BDB1D6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3BB7E-0F57-48E2-887C-E8C307D0FDFA}" type="datetimeFigureOut">
              <a:rPr lang="pt-BR" smtClean="0"/>
              <a:t>10/10/2022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38DB458-0878-47FA-8083-1D30051ED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0F42868-7D83-4E1C-BF7E-E56B120638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756B45-BE66-4B9C-9FA2-9FD13B6C048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61880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CA65F6D4-879C-4C7B-88A0-A58145214C5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7D435EB7-5FC4-4C72-9A10-7D025E41CA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94ABC2E-6C5C-4C11-A549-8F39353F8C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3BB7E-0F57-48E2-887C-E8C307D0FDFA}" type="datetimeFigureOut">
              <a:rPr lang="pt-BR" smtClean="0"/>
              <a:t>10/10/2022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82CE15F-8E2F-4A0C-8D5C-639D1C5CC0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4BAB068-21EB-4F82-996E-FCFD80120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756B45-BE66-4B9C-9FA2-9FD13B6C048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24635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D39AD16-5535-4A8A-A5B7-F9DE69C729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9CDB6D7-06AF-4D2B-9816-0661CFDF26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744B5E0-FDE9-42F8-BE9A-F530C6CDE2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3BB7E-0F57-48E2-887C-E8C307D0FDFA}" type="datetimeFigureOut">
              <a:rPr lang="pt-BR" smtClean="0"/>
              <a:t>10/10/2022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7F84279-9785-476E-9B9F-942E77AC6E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FB0CB37-B244-4D0C-83FD-9A84DCED37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756B45-BE66-4B9C-9FA2-9FD13B6C048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874320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03FED1-E47C-4FA2-AAFC-4F552C4306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ACC24C7-71D4-4279-9441-87347DEE92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6E6C0F7-B66C-48D3-95E5-7435221EBC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3BB7E-0F57-48E2-887C-E8C307D0FDFA}" type="datetimeFigureOut">
              <a:rPr lang="pt-BR" smtClean="0"/>
              <a:t>10/10/2022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C8A4833-C4CC-448C-8AC3-8907D50B44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E61E126-28D5-4DC7-87AC-A010EDD15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756B45-BE66-4B9C-9FA2-9FD13B6C048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220600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4B9D3E-7CD7-4A8D-A953-2C4570FA5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827E6A3-83C5-454B-BD59-0EF9527AFD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B97C1CBD-2318-4ACC-9FFE-8B8D972B7A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942E69F-5F95-4F1A-8FE1-B2993529E2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3BB7E-0F57-48E2-887C-E8C307D0FDFA}" type="datetimeFigureOut">
              <a:rPr lang="pt-BR" smtClean="0"/>
              <a:t>10/10/2022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3AA71D6-8966-4C2A-8C02-687574326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862292B-8F9D-4632-ADA1-EF927F700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756B45-BE66-4B9C-9FA2-9FD13B6C048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093555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2AB7F41-5565-4049-B6CF-1ED48CB5D2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0ED7C34-FCE2-4E9B-A892-9D7389FDCA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3320507C-03AA-44FC-8BC4-D4449DD097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97CC1D2-0F5B-43F3-B2B4-377099550E5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B14A98E5-6783-4AB0-BB7F-3BF9873A07C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DAA038FB-8013-415E-9093-EDC4A1A21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3BB7E-0F57-48E2-887C-E8C307D0FDFA}" type="datetimeFigureOut">
              <a:rPr lang="pt-BR" smtClean="0"/>
              <a:t>10/10/2022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C541BF43-B9EA-4B49-8E82-0982A71F47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1569D27C-4635-4FEC-82C7-CEA3749E8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756B45-BE66-4B9C-9FA2-9FD13B6C048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179821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F936839-196B-4455-9AAF-84DE5CD04A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E6210C0E-505F-42A3-AE23-72C3F8B226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3BB7E-0F57-48E2-887C-E8C307D0FDFA}" type="datetimeFigureOut">
              <a:rPr lang="pt-BR" smtClean="0"/>
              <a:t>10/10/2022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941AAAFC-4D2D-43F7-8FDF-594EB75E86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62E9684F-EC69-4817-ABE4-6D9693747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756B45-BE66-4B9C-9FA2-9FD13B6C048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037843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950D6669-B234-4A84-9BE8-F167B72B1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3BB7E-0F57-48E2-887C-E8C307D0FDFA}" type="datetimeFigureOut">
              <a:rPr lang="pt-BR" smtClean="0"/>
              <a:t>10/10/2022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0871C1BE-5E16-4822-96FD-5F40924A1C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D8A9668A-E6E5-4F5D-86BA-B7B08C01CD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756B45-BE66-4B9C-9FA2-9FD13B6C048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346399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4E175AF-F9ED-4313-90E5-8B183AD431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3D73AD8-1CEA-4DAD-8C7B-92C5ED32CE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FCDF023F-232C-490B-88C3-7FF8B82396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3CEA0C56-5076-4FAB-9413-64E5BAB8D8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3BB7E-0F57-48E2-887C-E8C307D0FDFA}" type="datetimeFigureOut">
              <a:rPr lang="pt-BR" smtClean="0"/>
              <a:t>10/10/2022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A397A06-2161-40D9-B110-F4705FB18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58EABFF-DCD4-47BB-B6F2-C1CE4DE6D1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756B45-BE66-4B9C-9FA2-9FD13B6C048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904920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C8A13B-6616-44FB-A89D-7E964188D2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101F541A-E97F-46C2-8693-0FC7C052534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3ED49B53-951C-4168-9455-2BDFE4E888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EDB9568C-E6D3-4CBC-AABD-3A0A0D2AB9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3BB7E-0F57-48E2-887C-E8C307D0FDFA}" type="datetimeFigureOut">
              <a:rPr lang="pt-BR" smtClean="0"/>
              <a:t>10/10/2022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B5F727A-C435-4916-86BC-43D1184A5F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3E2EF4ED-93B2-47E1-A8A6-7535E4125A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756B45-BE66-4B9C-9FA2-9FD13B6C048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36360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2E38749E-3A43-47AD-841C-96726511D0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DB33CF4-2333-4AC9-B96C-0997208005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A900A32-51C7-42AA-B1B9-1694A341630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93BB7E-0F57-48E2-887C-E8C307D0FDFA}" type="datetimeFigureOut">
              <a:rPr lang="pt-BR" smtClean="0"/>
              <a:t>10/10/2022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316EFD9-0107-4D0E-870D-C5B2E68A3B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72156D8-EF2E-4AF8-BF21-C83B42DDDC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756B45-BE66-4B9C-9FA2-9FD13B6C048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048293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6ADB5C-3B0F-4601-8D60-DF4A2A6D58D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pt-BR" sz="6000" dirty="0"/>
              <a:t>Introdução ao SVM</a:t>
            </a:r>
            <a:endParaRPr lang="pt-BR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8AAF4C7-B3DA-42E9-AC31-A9AB29BA3C6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pt-BR" dirty="0">
                <a:solidFill>
                  <a:schemeClr val="tx2"/>
                </a:solidFill>
              </a:rPr>
              <a:t>Curso: CDIA</a:t>
            </a:r>
          </a:p>
          <a:p>
            <a:r>
              <a:rPr lang="pt-BR" b="1" dirty="0"/>
              <a:t>Mineração de Dados</a:t>
            </a:r>
          </a:p>
          <a:p>
            <a:r>
              <a:rPr lang="pt-BR" dirty="0"/>
              <a:t>Prof. Dr. Rooney R. A. Coelho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D63CB09-5194-4821-8753-5FCDD4B7F1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5131" y="4597167"/>
            <a:ext cx="1203827" cy="1920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4842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pt-BR"/>
              <a:t>Vetores de Suporte</a:t>
            </a:r>
            <a:endParaRPr lang="pt-BR" dirty="0"/>
          </a:p>
        </p:txBody>
      </p:sp>
      <p:sp>
        <p:nvSpPr>
          <p:cNvPr id="28" name="Espaço Reservado para Conteúdo 27">
            <a:extLst>
              <a:ext uri="{FF2B5EF4-FFF2-40B4-BE49-F238E27FC236}">
                <a16:creationId xmlns:a16="http://schemas.microsoft.com/office/drawing/2014/main" id="{0DE40FCC-A640-452C-94A8-B74AFCDD0D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5902955" cy="4351338"/>
          </a:xfrm>
        </p:spPr>
        <p:txBody>
          <a:bodyPr>
            <a:normAutofit lnSpcReduction="10000"/>
          </a:bodyPr>
          <a:lstStyle/>
          <a:p>
            <a:r>
              <a:rPr lang="pt-BR" sz="2800" dirty="0"/>
              <a:t>Servem para definir qual será o hiperplano.</a:t>
            </a:r>
          </a:p>
          <a:p>
            <a:endParaRPr lang="pt-BR" sz="2800" dirty="0"/>
          </a:p>
          <a:p>
            <a:r>
              <a:rPr lang="pt-BR" sz="2800" dirty="0"/>
              <a:t>São encontrados durante a fase de treinamento.  </a:t>
            </a:r>
          </a:p>
          <a:p>
            <a:endParaRPr lang="pt-BR" sz="2800" dirty="0"/>
          </a:p>
          <a:p>
            <a:r>
              <a:rPr lang="pt-BR" sz="2800" dirty="0"/>
              <a:t>Os vetores de suporte são os exemplos de treinamento realmente importantes. Os outros exemplos podem ser ignorados.</a:t>
            </a:r>
          </a:p>
          <a:p>
            <a:endParaRPr lang="pt-BR" dirty="0"/>
          </a:p>
        </p:txBody>
      </p:sp>
      <p:grpSp>
        <p:nvGrpSpPr>
          <p:cNvPr id="4" name="Group 61"/>
          <p:cNvGrpSpPr/>
          <p:nvPr/>
        </p:nvGrpSpPr>
        <p:grpSpPr>
          <a:xfrm>
            <a:off x="7394669" y="1952836"/>
            <a:ext cx="3959131" cy="3456384"/>
            <a:chOff x="2195736" y="1628800"/>
            <a:chExt cx="4536504" cy="3960440"/>
          </a:xfrm>
        </p:grpSpPr>
        <p:grpSp>
          <p:nvGrpSpPr>
            <p:cNvPr id="5" name="Group 2"/>
            <p:cNvGrpSpPr>
              <a:grpSpLocks/>
            </p:cNvGrpSpPr>
            <p:nvPr/>
          </p:nvGrpSpPr>
          <p:grpSpPr bwMode="auto">
            <a:xfrm>
              <a:off x="2439671" y="2060848"/>
              <a:ext cx="3788522" cy="3456384"/>
              <a:chOff x="4889" y="7079"/>
              <a:chExt cx="2595" cy="2368"/>
            </a:xfrm>
          </p:grpSpPr>
          <p:cxnSp>
            <p:nvCxnSpPr>
              <p:cNvPr id="8" name="AutoShape 7"/>
              <p:cNvCxnSpPr>
                <a:cxnSpLocks noChangeShapeType="1"/>
              </p:cNvCxnSpPr>
              <p:nvPr/>
            </p:nvCxnSpPr>
            <p:spPr bwMode="auto">
              <a:xfrm flipV="1">
                <a:off x="5051" y="7079"/>
                <a:ext cx="1413" cy="2002"/>
              </a:xfrm>
              <a:prstGeom prst="straightConnector1">
                <a:avLst/>
              </a:prstGeom>
              <a:noFill/>
              <a:ln w="19050">
                <a:solidFill>
                  <a:srgbClr val="000000"/>
                </a:solidFill>
                <a:prstDash val="dash"/>
                <a:round/>
                <a:headEnd/>
                <a:tailEnd/>
              </a:ln>
            </p:spPr>
          </p:cxnSp>
          <p:cxnSp>
            <p:nvCxnSpPr>
              <p:cNvPr id="9" name="AutoShape 8"/>
              <p:cNvCxnSpPr>
                <a:cxnSpLocks noChangeShapeType="1"/>
              </p:cNvCxnSpPr>
              <p:nvPr/>
            </p:nvCxnSpPr>
            <p:spPr bwMode="auto">
              <a:xfrm flipV="1">
                <a:off x="5582" y="7367"/>
                <a:ext cx="1478" cy="2080"/>
              </a:xfrm>
              <a:prstGeom prst="straightConnector1">
                <a:avLst/>
              </a:prstGeom>
              <a:noFill/>
              <a:ln w="19050">
                <a:solidFill>
                  <a:srgbClr val="000000"/>
                </a:solidFill>
                <a:prstDash val="dash"/>
                <a:round/>
                <a:headEnd/>
                <a:tailEnd/>
              </a:ln>
            </p:spPr>
          </p:cxnSp>
          <p:sp>
            <p:nvSpPr>
              <p:cNvPr id="10" name="AutoShape 9"/>
              <p:cNvSpPr>
                <a:spLocks noChangeArrowheads="1"/>
              </p:cNvSpPr>
              <p:nvPr/>
            </p:nvSpPr>
            <p:spPr bwMode="auto">
              <a:xfrm>
                <a:off x="4889" y="7854"/>
                <a:ext cx="170" cy="169"/>
              </a:xfrm>
              <a:prstGeom prst="roundRect">
                <a:avLst>
                  <a:gd name="adj" fmla="val 16667"/>
                </a:avLst>
              </a:pr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11" name="AutoShape 10"/>
              <p:cNvSpPr>
                <a:spLocks noChangeArrowheads="1"/>
              </p:cNvSpPr>
              <p:nvPr/>
            </p:nvSpPr>
            <p:spPr bwMode="auto">
              <a:xfrm>
                <a:off x="5347" y="8451"/>
                <a:ext cx="170" cy="168"/>
              </a:xfrm>
              <a:prstGeom prst="roundRect">
                <a:avLst>
                  <a:gd name="adj" fmla="val 16667"/>
                </a:avLst>
              </a:prstGeom>
              <a:solidFill>
                <a:srgbClr val="000000"/>
              </a:solidFill>
              <a:ln w="381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12" name="AutoShape 11"/>
              <p:cNvSpPr>
                <a:spLocks noChangeArrowheads="1"/>
              </p:cNvSpPr>
              <p:nvPr/>
            </p:nvSpPr>
            <p:spPr bwMode="auto">
              <a:xfrm>
                <a:off x="6027" y="7486"/>
                <a:ext cx="170" cy="169"/>
              </a:xfrm>
              <a:prstGeom prst="roundRect">
                <a:avLst>
                  <a:gd name="adj" fmla="val 16667"/>
                </a:avLst>
              </a:prstGeom>
              <a:solidFill>
                <a:srgbClr val="000000"/>
              </a:solidFill>
              <a:ln w="381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13" name="AutoShape 12"/>
              <p:cNvSpPr>
                <a:spLocks noChangeArrowheads="1"/>
              </p:cNvSpPr>
              <p:nvPr/>
            </p:nvSpPr>
            <p:spPr bwMode="auto">
              <a:xfrm>
                <a:off x="5294" y="7318"/>
                <a:ext cx="171" cy="168"/>
              </a:xfrm>
              <a:prstGeom prst="roundRect">
                <a:avLst>
                  <a:gd name="adj" fmla="val 16667"/>
                </a:avLst>
              </a:pr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14" name="AutoShape 13"/>
              <p:cNvSpPr>
                <a:spLocks noChangeArrowheads="1"/>
              </p:cNvSpPr>
              <p:nvPr/>
            </p:nvSpPr>
            <p:spPr bwMode="auto">
              <a:xfrm>
                <a:off x="5635" y="7776"/>
                <a:ext cx="170" cy="168"/>
              </a:xfrm>
              <a:prstGeom prst="roundRect">
                <a:avLst>
                  <a:gd name="adj" fmla="val 16667"/>
                </a:avLst>
              </a:pr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15" name="AutoShape 14"/>
              <p:cNvSpPr>
                <a:spLocks noChangeArrowheads="1"/>
              </p:cNvSpPr>
              <p:nvPr/>
            </p:nvSpPr>
            <p:spPr bwMode="auto">
              <a:xfrm>
                <a:off x="5962" y="8564"/>
                <a:ext cx="266" cy="267"/>
              </a:xfrm>
              <a:prstGeom prst="star5">
                <a:avLst/>
              </a:prstGeom>
              <a:solidFill>
                <a:srgbClr val="000000"/>
              </a:solidFill>
              <a:ln w="19050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16" name="AutoShape 15"/>
              <p:cNvSpPr>
                <a:spLocks noChangeArrowheads="1"/>
              </p:cNvSpPr>
              <p:nvPr/>
            </p:nvSpPr>
            <p:spPr bwMode="auto">
              <a:xfrm>
                <a:off x="6673" y="8197"/>
                <a:ext cx="267" cy="267"/>
              </a:xfrm>
              <a:prstGeom prst="star5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17" name="AutoShape 16"/>
              <p:cNvSpPr>
                <a:spLocks noChangeArrowheads="1"/>
              </p:cNvSpPr>
              <p:nvPr/>
            </p:nvSpPr>
            <p:spPr bwMode="auto">
              <a:xfrm>
                <a:off x="6799" y="8774"/>
                <a:ext cx="266" cy="267"/>
              </a:xfrm>
              <a:prstGeom prst="star5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18" name="AutoShape 17"/>
              <p:cNvSpPr>
                <a:spLocks noChangeArrowheads="1"/>
              </p:cNvSpPr>
              <p:nvPr/>
            </p:nvSpPr>
            <p:spPr bwMode="auto">
              <a:xfrm>
                <a:off x="6602" y="7677"/>
                <a:ext cx="267" cy="267"/>
              </a:xfrm>
              <a:prstGeom prst="star5">
                <a:avLst/>
              </a:prstGeom>
              <a:solidFill>
                <a:srgbClr val="000000"/>
              </a:solidFill>
              <a:ln w="28575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19" name="AutoShape 18"/>
              <p:cNvSpPr>
                <a:spLocks noChangeArrowheads="1"/>
              </p:cNvSpPr>
              <p:nvPr/>
            </p:nvSpPr>
            <p:spPr bwMode="auto">
              <a:xfrm>
                <a:off x="7217" y="8023"/>
                <a:ext cx="267" cy="267"/>
              </a:xfrm>
              <a:prstGeom prst="star5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cxnSp>
            <p:nvCxnSpPr>
              <p:cNvPr id="20" name="AutoShape 19"/>
              <p:cNvCxnSpPr>
                <a:cxnSpLocks noChangeShapeType="1"/>
              </p:cNvCxnSpPr>
              <p:nvPr/>
            </p:nvCxnSpPr>
            <p:spPr bwMode="auto">
              <a:xfrm flipV="1">
                <a:off x="5294" y="7225"/>
                <a:ext cx="1478" cy="2080"/>
              </a:xfrm>
              <a:prstGeom prst="straightConnector1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/>
              </a:ln>
            </p:spPr>
          </p:cxnSp>
          <p:cxnSp>
            <p:nvCxnSpPr>
              <p:cNvPr id="21" name="AutoShape 20"/>
              <p:cNvCxnSpPr>
                <a:cxnSpLocks noChangeShapeType="1"/>
              </p:cNvCxnSpPr>
              <p:nvPr/>
            </p:nvCxnSpPr>
            <p:spPr bwMode="auto">
              <a:xfrm flipH="1" flipV="1">
                <a:off x="5098" y="9041"/>
                <a:ext cx="236" cy="159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 type="triangle" w="med" len="med"/>
                <a:tailEnd type="triangle" w="med" len="med"/>
              </a:ln>
            </p:spPr>
          </p:cxnSp>
          <p:cxnSp>
            <p:nvCxnSpPr>
              <p:cNvPr id="22" name="AutoShape 21"/>
              <p:cNvCxnSpPr>
                <a:cxnSpLocks noChangeShapeType="1"/>
              </p:cNvCxnSpPr>
              <p:nvPr/>
            </p:nvCxnSpPr>
            <p:spPr bwMode="auto">
              <a:xfrm flipH="1" flipV="1">
                <a:off x="5373" y="9224"/>
                <a:ext cx="235" cy="159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 type="triangle" w="med" len="med"/>
                <a:tailEnd type="triangle" w="med" len="med"/>
              </a:ln>
            </p:spPr>
          </p:cxnSp>
        </p:grpSp>
        <p:cxnSp>
          <p:nvCxnSpPr>
            <p:cNvPr id="6" name="Straight Arrow Connector 5"/>
            <p:cNvCxnSpPr/>
            <p:nvPr/>
          </p:nvCxnSpPr>
          <p:spPr bwMode="auto">
            <a:xfrm rot="5400000" flipH="1" flipV="1">
              <a:off x="216310" y="3608226"/>
              <a:ext cx="3960440" cy="1588"/>
            </a:xfrm>
            <a:prstGeom prst="straightConnector1">
              <a:avLst/>
            </a:prstGeom>
            <a:solidFill>
              <a:schemeClr val="hlink"/>
            </a:solidFill>
            <a:ln w="381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7" name="Straight Arrow Connector 6"/>
            <p:cNvCxnSpPr/>
            <p:nvPr/>
          </p:nvCxnSpPr>
          <p:spPr bwMode="auto">
            <a:xfrm>
              <a:off x="2195736" y="5572412"/>
              <a:ext cx="4536504" cy="16828"/>
            </a:xfrm>
            <a:prstGeom prst="straightConnector1">
              <a:avLst/>
            </a:prstGeom>
            <a:solidFill>
              <a:schemeClr val="hlink"/>
            </a:solidFill>
            <a:ln w="381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sp>
        <p:nvSpPr>
          <p:cNvPr id="23" name="Text Placeholder 2"/>
          <p:cNvSpPr txBox="1">
            <a:spLocks/>
          </p:cNvSpPr>
          <p:nvPr/>
        </p:nvSpPr>
        <p:spPr>
          <a:xfrm>
            <a:off x="1991544" y="1628800"/>
            <a:ext cx="3888432" cy="4104456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34944996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Support Vector Machine</a:t>
            </a:r>
            <a:endParaRPr lang="pt-BR" dirty="0"/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2279576" y="1628800"/>
            <a:ext cx="7560840" cy="4104456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400"/>
              <a:t>Hiperplano:</a:t>
            </a:r>
          </a:p>
          <a:p>
            <a:pPr lvl="1"/>
            <a:r>
              <a:rPr lang="pt-BR" sz="2000"/>
              <a:t>Espaço 1D = Ponto                  Espaço 2D = Reta</a:t>
            </a:r>
          </a:p>
          <a:p>
            <a:pPr lvl="1"/>
            <a:endParaRPr lang="pt-BR" sz="2000"/>
          </a:p>
          <a:p>
            <a:pPr lvl="1"/>
            <a:endParaRPr lang="pt-BR" sz="2000"/>
          </a:p>
          <a:p>
            <a:pPr lvl="1"/>
            <a:endParaRPr lang="pt-BR" sz="2000"/>
          </a:p>
          <a:p>
            <a:pPr lvl="1"/>
            <a:endParaRPr lang="pt-BR" sz="2000"/>
          </a:p>
          <a:p>
            <a:pPr lvl="1"/>
            <a:r>
              <a:rPr lang="pt-BR" sz="2000"/>
              <a:t>Espaço 3D = Plano</a:t>
            </a:r>
            <a:endParaRPr lang="pt-BR" sz="2000" dirty="0"/>
          </a:p>
        </p:txBody>
      </p:sp>
      <p:grpSp>
        <p:nvGrpSpPr>
          <p:cNvPr id="5" name="Group 4"/>
          <p:cNvGrpSpPr/>
          <p:nvPr/>
        </p:nvGrpSpPr>
        <p:grpSpPr>
          <a:xfrm>
            <a:off x="2999656" y="2852936"/>
            <a:ext cx="2628000" cy="598488"/>
            <a:chOff x="1187624" y="4088879"/>
            <a:chExt cx="2628000" cy="598488"/>
          </a:xfrm>
        </p:grpSpPr>
        <p:sp>
          <p:nvSpPr>
            <p:cNvPr id="6" name="Line 4"/>
            <p:cNvSpPr>
              <a:spLocks noChangeShapeType="1"/>
            </p:cNvSpPr>
            <p:nvPr/>
          </p:nvSpPr>
          <p:spPr bwMode="auto">
            <a:xfrm>
              <a:off x="1187624" y="4365104"/>
              <a:ext cx="262800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pt-BR">
                <a:solidFill>
                  <a:schemeClr val="bg2"/>
                </a:solidFill>
              </a:endParaRPr>
            </a:p>
          </p:txBody>
        </p:sp>
        <p:sp>
          <p:nvSpPr>
            <p:cNvPr id="7" name="AutoShape 5"/>
            <p:cNvSpPr>
              <a:spLocks noChangeArrowheads="1"/>
            </p:cNvSpPr>
            <p:nvPr/>
          </p:nvSpPr>
          <p:spPr bwMode="auto">
            <a:xfrm>
              <a:off x="1342505" y="4325417"/>
              <a:ext cx="88900" cy="88900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 algn="ctr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pt-BR">
                <a:solidFill>
                  <a:schemeClr val="bg2"/>
                </a:solidFill>
              </a:endParaRPr>
            </a:p>
          </p:txBody>
        </p:sp>
        <p:sp>
          <p:nvSpPr>
            <p:cNvPr id="8" name="AutoShape 8"/>
            <p:cNvSpPr>
              <a:spLocks noChangeArrowheads="1"/>
            </p:cNvSpPr>
            <p:nvPr/>
          </p:nvSpPr>
          <p:spPr bwMode="auto">
            <a:xfrm>
              <a:off x="1704455" y="4315892"/>
              <a:ext cx="88900" cy="88900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 algn="ctr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pt-BR">
                <a:solidFill>
                  <a:schemeClr val="bg2"/>
                </a:solidFill>
              </a:endParaRPr>
            </a:p>
          </p:txBody>
        </p:sp>
        <p:sp>
          <p:nvSpPr>
            <p:cNvPr id="9" name="AutoShape 9"/>
            <p:cNvSpPr>
              <a:spLocks noChangeArrowheads="1"/>
            </p:cNvSpPr>
            <p:nvPr/>
          </p:nvSpPr>
          <p:spPr bwMode="auto">
            <a:xfrm>
              <a:off x="2180705" y="4325417"/>
              <a:ext cx="88900" cy="88900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 algn="ctr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pt-BR">
                <a:solidFill>
                  <a:schemeClr val="bg2"/>
                </a:solidFill>
              </a:endParaRPr>
            </a:p>
          </p:txBody>
        </p:sp>
        <p:sp>
          <p:nvSpPr>
            <p:cNvPr id="10" name="AutoShape 10"/>
            <p:cNvSpPr>
              <a:spLocks noChangeArrowheads="1"/>
            </p:cNvSpPr>
            <p:nvPr/>
          </p:nvSpPr>
          <p:spPr bwMode="auto">
            <a:xfrm>
              <a:off x="2390255" y="4325417"/>
              <a:ext cx="88900" cy="88900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 algn="ctr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pt-BR">
                <a:solidFill>
                  <a:schemeClr val="bg2"/>
                </a:solidFill>
              </a:endParaRPr>
            </a:p>
          </p:txBody>
        </p:sp>
        <p:sp>
          <p:nvSpPr>
            <p:cNvPr id="11" name="AutoShape 11"/>
            <p:cNvSpPr>
              <a:spLocks noChangeArrowheads="1"/>
            </p:cNvSpPr>
            <p:nvPr/>
          </p:nvSpPr>
          <p:spPr bwMode="auto">
            <a:xfrm>
              <a:off x="3247505" y="4325417"/>
              <a:ext cx="88900" cy="88900"/>
            </a:xfrm>
            <a:prstGeom prst="octagon">
              <a:avLst>
                <a:gd name="adj" fmla="val 29287"/>
              </a:avLst>
            </a:prstGeom>
            <a:solidFill>
              <a:srgbClr val="0000FF"/>
            </a:solidFill>
            <a:ln w="9525" algn="ctr">
              <a:solidFill>
                <a:srgbClr val="0000FF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pt-BR">
                <a:solidFill>
                  <a:schemeClr val="bg2"/>
                </a:solidFill>
              </a:endParaRPr>
            </a:p>
          </p:txBody>
        </p:sp>
        <p:sp>
          <p:nvSpPr>
            <p:cNvPr id="12" name="AutoShape 12"/>
            <p:cNvSpPr>
              <a:spLocks noChangeArrowheads="1"/>
            </p:cNvSpPr>
            <p:nvPr/>
          </p:nvSpPr>
          <p:spPr bwMode="auto">
            <a:xfrm>
              <a:off x="3476105" y="4325417"/>
              <a:ext cx="88900" cy="88900"/>
            </a:xfrm>
            <a:prstGeom prst="octagon">
              <a:avLst>
                <a:gd name="adj" fmla="val 29287"/>
              </a:avLst>
            </a:prstGeom>
            <a:solidFill>
              <a:srgbClr val="0000FF"/>
            </a:solidFill>
            <a:ln w="9525" algn="ctr">
              <a:solidFill>
                <a:srgbClr val="0000FF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pt-BR">
                <a:solidFill>
                  <a:schemeClr val="bg2"/>
                </a:solidFill>
              </a:endParaRPr>
            </a:p>
          </p:txBody>
        </p:sp>
        <p:sp>
          <p:nvSpPr>
            <p:cNvPr id="13" name="AutoShape 13"/>
            <p:cNvSpPr>
              <a:spLocks noChangeArrowheads="1"/>
            </p:cNvSpPr>
            <p:nvPr/>
          </p:nvSpPr>
          <p:spPr bwMode="auto">
            <a:xfrm>
              <a:off x="3114155" y="4325417"/>
              <a:ext cx="88900" cy="88900"/>
            </a:xfrm>
            <a:prstGeom prst="octagon">
              <a:avLst>
                <a:gd name="adj" fmla="val 29287"/>
              </a:avLst>
            </a:prstGeom>
            <a:solidFill>
              <a:srgbClr val="0000FF"/>
            </a:solidFill>
            <a:ln w="9525" algn="ctr">
              <a:solidFill>
                <a:srgbClr val="0000FF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pt-BR">
                <a:solidFill>
                  <a:schemeClr val="bg2"/>
                </a:solidFill>
              </a:endParaRPr>
            </a:p>
          </p:txBody>
        </p:sp>
        <p:sp>
          <p:nvSpPr>
            <p:cNvPr id="14" name="Line 14"/>
            <p:cNvSpPr>
              <a:spLocks noChangeShapeType="1"/>
            </p:cNvSpPr>
            <p:nvPr/>
          </p:nvSpPr>
          <p:spPr bwMode="auto">
            <a:xfrm>
              <a:off x="2823642" y="4117454"/>
              <a:ext cx="0" cy="55245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pt-BR">
                <a:solidFill>
                  <a:schemeClr val="bg2"/>
                </a:solidFill>
              </a:endParaRPr>
            </a:p>
          </p:txBody>
        </p:sp>
        <p:sp>
          <p:nvSpPr>
            <p:cNvPr id="15" name="Oval 15"/>
            <p:cNvSpPr>
              <a:spLocks noChangeArrowheads="1"/>
            </p:cNvSpPr>
            <p:nvPr/>
          </p:nvSpPr>
          <p:spPr bwMode="auto">
            <a:xfrm>
              <a:off x="3041130" y="4261917"/>
              <a:ext cx="228600" cy="219075"/>
            </a:xfrm>
            <a:prstGeom prst="ellipse">
              <a:avLst/>
            </a:prstGeom>
            <a:noFill/>
            <a:ln w="19050" algn="ctr">
              <a:solidFill>
                <a:srgbClr val="0000FF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pt-BR">
                <a:solidFill>
                  <a:schemeClr val="bg2"/>
                </a:solidFill>
              </a:endParaRPr>
            </a:p>
          </p:txBody>
        </p:sp>
        <p:sp>
          <p:nvSpPr>
            <p:cNvPr id="16" name="Oval 16"/>
            <p:cNvSpPr>
              <a:spLocks noChangeArrowheads="1"/>
            </p:cNvSpPr>
            <p:nvPr/>
          </p:nvSpPr>
          <p:spPr bwMode="auto">
            <a:xfrm>
              <a:off x="2326755" y="4252392"/>
              <a:ext cx="228600" cy="219075"/>
            </a:xfrm>
            <a:prstGeom prst="ellipse">
              <a:avLst/>
            </a:prstGeom>
            <a:noFill/>
            <a:ln w="19050" algn="ctr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pt-BR">
                <a:solidFill>
                  <a:schemeClr val="bg2"/>
                </a:solidFill>
              </a:endParaRPr>
            </a:p>
          </p:txBody>
        </p:sp>
        <p:sp>
          <p:nvSpPr>
            <p:cNvPr id="17" name="Line 18"/>
            <p:cNvSpPr>
              <a:spLocks noChangeShapeType="1"/>
            </p:cNvSpPr>
            <p:nvPr/>
          </p:nvSpPr>
          <p:spPr bwMode="auto">
            <a:xfrm flipH="1" flipV="1">
              <a:off x="3152255" y="4088879"/>
              <a:ext cx="9525" cy="598488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  <a:effectLst/>
          </p:spPr>
          <p:txBody>
            <a:bodyPr/>
            <a:lstStyle/>
            <a:p>
              <a:endParaRPr lang="pt-BR">
                <a:solidFill>
                  <a:schemeClr val="bg2"/>
                </a:solidFill>
              </a:endParaRPr>
            </a:p>
          </p:txBody>
        </p:sp>
        <p:sp>
          <p:nvSpPr>
            <p:cNvPr id="18" name="Line 19"/>
            <p:cNvSpPr>
              <a:spLocks noChangeShapeType="1"/>
            </p:cNvSpPr>
            <p:nvPr/>
          </p:nvSpPr>
          <p:spPr bwMode="auto">
            <a:xfrm flipH="1" flipV="1">
              <a:off x="2437880" y="4088879"/>
              <a:ext cx="9525" cy="598488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  <a:effectLst/>
          </p:spPr>
          <p:txBody>
            <a:bodyPr/>
            <a:lstStyle/>
            <a:p>
              <a:endParaRPr lang="pt-BR">
                <a:solidFill>
                  <a:schemeClr val="bg2"/>
                </a:solidFill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7464152" y="2492896"/>
            <a:ext cx="1872208" cy="1368152"/>
            <a:chOff x="5148064" y="2636912"/>
            <a:chExt cx="1872208" cy="1368152"/>
          </a:xfrm>
        </p:grpSpPr>
        <p:sp>
          <p:nvSpPr>
            <p:cNvPr id="20" name="AutoShape 10"/>
            <p:cNvSpPr>
              <a:spLocks noChangeArrowheads="1"/>
            </p:cNvSpPr>
            <p:nvPr/>
          </p:nvSpPr>
          <p:spPr bwMode="auto">
            <a:xfrm>
              <a:off x="6010002" y="3049910"/>
              <a:ext cx="88900" cy="88900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 algn="ctr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pt-BR">
                <a:solidFill>
                  <a:schemeClr val="bg2"/>
                </a:solidFill>
              </a:endParaRPr>
            </a:p>
          </p:txBody>
        </p:sp>
        <p:sp>
          <p:nvSpPr>
            <p:cNvPr id="21" name="Line 4"/>
            <p:cNvSpPr>
              <a:spLocks noChangeShapeType="1"/>
            </p:cNvSpPr>
            <p:nvPr/>
          </p:nvSpPr>
          <p:spPr bwMode="auto">
            <a:xfrm>
              <a:off x="5148064" y="4005064"/>
              <a:ext cx="1872208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pt-BR">
                <a:solidFill>
                  <a:schemeClr val="bg2"/>
                </a:solidFill>
              </a:endParaRPr>
            </a:p>
          </p:txBody>
        </p:sp>
        <p:sp>
          <p:nvSpPr>
            <p:cNvPr id="22" name="AutoShape 5"/>
            <p:cNvSpPr>
              <a:spLocks noChangeArrowheads="1"/>
            </p:cNvSpPr>
            <p:nvPr/>
          </p:nvSpPr>
          <p:spPr bwMode="auto">
            <a:xfrm>
              <a:off x="5292080" y="3645024"/>
              <a:ext cx="88900" cy="88900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 algn="ctr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pt-BR">
                <a:solidFill>
                  <a:schemeClr val="bg2"/>
                </a:solidFill>
              </a:endParaRPr>
            </a:p>
          </p:txBody>
        </p:sp>
        <p:sp>
          <p:nvSpPr>
            <p:cNvPr id="23" name="AutoShape 8"/>
            <p:cNvSpPr>
              <a:spLocks noChangeArrowheads="1"/>
            </p:cNvSpPr>
            <p:nvPr/>
          </p:nvSpPr>
          <p:spPr bwMode="auto">
            <a:xfrm>
              <a:off x="5364088" y="3356992"/>
              <a:ext cx="88900" cy="88900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 algn="ctr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pt-BR">
                <a:solidFill>
                  <a:schemeClr val="bg2"/>
                </a:solidFill>
              </a:endParaRPr>
            </a:p>
          </p:txBody>
        </p:sp>
        <p:sp>
          <p:nvSpPr>
            <p:cNvPr id="24" name="AutoShape 9"/>
            <p:cNvSpPr>
              <a:spLocks noChangeArrowheads="1"/>
            </p:cNvSpPr>
            <p:nvPr/>
          </p:nvSpPr>
          <p:spPr bwMode="auto">
            <a:xfrm>
              <a:off x="5724128" y="3068960"/>
              <a:ext cx="88900" cy="88900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 algn="ctr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pt-BR">
                <a:solidFill>
                  <a:schemeClr val="bg2"/>
                </a:solidFill>
              </a:endParaRPr>
            </a:p>
          </p:txBody>
        </p:sp>
        <p:sp>
          <p:nvSpPr>
            <p:cNvPr id="25" name="AutoShape 10"/>
            <p:cNvSpPr>
              <a:spLocks noChangeArrowheads="1"/>
            </p:cNvSpPr>
            <p:nvPr/>
          </p:nvSpPr>
          <p:spPr bwMode="auto">
            <a:xfrm>
              <a:off x="5643736" y="3501008"/>
              <a:ext cx="88900" cy="88900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 algn="ctr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pt-BR">
                <a:solidFill>
                  <a:schemeClr val="bg2"/>
                </a:solidFill>
              </a:endParaRPr>
            </a:p>
          </p:txBody>
        </p:sp>
        <p:sp>
          <p:nvSpPr>
            <p:cNvPr id="26" name="AutoShape 11"/>
            <p:cNvSpPr>
              <a:spLocks noChangeArrowheads="1"/>
            </p:cNvSpPr>
            <p:nvPr/>
          </p:nvSpPr>
          <p:spPr bwMode="auto">
            <a:xfrm>
              <a:off x="6444208" y="3645024"/>
              <a:ext cx="88900" cy="88900"/>
            </a:xfrm>
            <a:prstGeom prst="octagon">
              <a:avLst>
                <a:gd name="adj" fmla="val 29287"/>
              </a:avLst>
            </a:prstGeom>
            <a:solidFill>
              <a:srgbClr val="0000FF"/>
            </a:solidFill>
            <a:ln w="9525" algn="ctr">
              <a:solidFill>
                <a:srgbClr val="0000FF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pt-BR">
                <a:solidFill>
                  <a:schemeClr val="bg2"/>
                </a:solidFill>
              </a:endParaRPr>
            </a:p>
          </p:txBody>
        </p:sp>
        <p:sp>
          <p:nvSpPr>
            <p:cNvPr id="27" name="AutoShape 12"/>
            <p:cNvSpPr>
              <a:spLocks noChangeArrowheads="1"/>
            </p:cNvSpPr>
            <p:nvPr/>
          </p:nvSpPr>
          <p:spPr bwMode="auto">
            <a:xfrm>
              <a:off x="6732240" y="3573016"/>
              <a:ext cx="88900" cy="88900"/>
            </a:xfrm>
            <a:prstGeom prst="octagon">
              <a:avLst>
                <a:gd name="adj" fmla="val 29287"/>
              </a:avLst>
            </a:prstGeom>
            <a:solidFill>
              <a:srgbClr val="0000FF"/>
            </a:solidFill>
            <a:ln w="9525" algn="ctr">
              <a:solidFill>
                <a:srgbClr val="0000FF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pt-BR">
                <a:solidFill>
                  <a:schemeClr val="bg2"/>
                </a:solidFill>
              </a:endParaRPr>
            </a:p>
          </p:txBody>
        </p:sp>
        <p:sp>
          <p:nvSpPr>
            <p:cNvPr id="28" name="AutoShape 13"/>
            <p:cNvSpPr>
              <a:spLocks noChangeArrowheads="1"/>
            </p:cNvSpPr>
            <p:nvPr/>
          </p:nvSpPr>
          <p:spPr bwMode="auto">
            <a:xfrm>
              <a:off x="6085185" y="3665538"/>
              <a:ext cx="88900" cy="88900"/>
            </a:xfrm>
            <a:prstGeom prst="octagon">
              <a:avLst>
                <a:gd name="adj" fmla="val 29287"/>
              </a:avLst>
            </a:prstGeom>
            <a:solidFill>
              <a:srgbClr val="0000FF"/>
            </a:solidFill>
            <a:ln w="9525" algn="ctr">
              <a:solidFill>
                <a:srgbClr val="0000FF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pt-BR">
                <a:solidFill>
                  <a:schemeClr val="bg2"/>
                </a:solidFill>
              </a:endParaRPr>
            </a:p>
          </p:txBody>
        </p:sp>
        <p:sp>
          <p:nvSpPr>
            <p:cNvPr id="29" name="Oval 15"/>
            <p:cNvSpPr>
              <a:spLocks noChangeArrowheads="1"/>
            </p:cNvSpPr>
            <p:nvPr/>
          </p:nvSpPr>
          <p:spPr bwMode="auto">
            <a:xfrm>
              <a:off x="6012160" y="3602038"/>
              <a:ext cx="228600" cy="219075"/>
            </a:xfrm>
            <a:prstGeom prst="ellipse">
              <a:avLst/>
            </a:prstGeom>
            <a:noFill/>
            <a:ln w="19050" algn="ctr">
              <a:solidFill>
                <a:srgbClr val="0000FF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pt-BR">
                <a:solidFill>
                  <a:schemeClr val="bg2"/>
                </a:solidFill>
              </a:endParaRPr>
            </a:p>
          </p:txBody>
        </p:sp>
        <p:sp>
          <p:nvSpPr>
            <p:cNvPr id="30" name="Oval 16"/>
            <p:cNvSpPr>
              <a:spLocks noChangeArrowheads="1"/>
            </p:cNvSpPr>
            <p:nvPr/>
          </p:nvSpPr>
          <p:spPr bwMode="auto">
            <a:xfrm>
              <a:off x="5567536" y="3427983"/>
              <a:ext cx="228600" cy="219075"/>
            </a:xfrm>
            <a:prstGeom prst="ellipse">
              <a:avLst/>
            </a:prstGeom>
            <a:noFill/>
            <a:ln w="19050" algn="ctr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pt-BR">
                <a:solidFill>
                  <a:schemeClr val="bg2"/>
                </a:solidFill>
              </a:endParaRPr>
            </a:p>
          </p:txBody>
        </p:sp>
        <p:sp>
          <p:nvSpPr>
            <p:cNvPr id="31" name="Line 19"/>
            <p:cNvSpPr>
              <a:spLocks noChangeShapeType="1"/>
            </p:cNvSpPr>
            <p:nvPr/>
          </p:nvSpPr>
          <p:spPr bwMode="auto">
            <a:xfrm flipV="1">
              <a:off x="5436096" y="2780928"/>
              <a:ext cx="864096" cy="108012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  <a:effectLst/>
          </p:spPr>
          <p:txBody>
            <a:bodyPr/>
            <a:lstStyle/>
            <a:p>
              <a:endParaRPr lang="pt-BR">
                <a:solidFill>
                  <a:schemeClr val="bg2"/>
                </a:solidFill>
              </a:endParaRPr>
            </a:p>
          </p:txBody>
        </p:sp>
        <p:sp>
          <p:nvSpPr>
            <p:cNvPr id="32" name="Line 4"/>
            <p:cNvSpPr>
              <a:spLocks noChangeShapeType="1"/>
            </p:cNvSpPr>
            <p:nvPr/>
          </p:nvSpPr>
          <p:spPr bwMode="auto">
            <a:xfrm flipV="1">
              <a:off x="5148064" y="2636912"/>
              <a:ext cx="0" cy="136815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pt-BR">
                <a:solidFill>
                  <a:schemeClr val="bg2"/>
                </a:solidFill>
              </a:endParaRPr>
            </a:p>
          </p:txBody>
        </p:sp>
        <p:sp>
          <p:nvSpPr>
            <p:cNvPr id="33" name="Oval 16"/>
            <p:cNvSpPr>
              <a:spLocks noChangeArrowheads="1"/>
            </p:cNvSpPr>
            <p:nvPr/>
          </p:nvSpPr>
          <p:spPr bwMode="auto">
            <a:xfrm>
              <a:off x="5940152" y="2983235"/>
              <a:ext cx="228600" cy="219075"/>
            </a:xfrm>
            <a:prstGeom prst="ellipse">
              <a:avLst/>
            </a:prstGeom>
            <a:noFill/>
            <a:ln w="19050" algn="ctr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pt-BR">
                <a:solidFill>
                  <a:schemeClr val="bg2"/>
                </a:solidFill>
              </a:endParaRPr>
            </a:p>
          </p:txBody>
        </p:sp>
        <p:sp>
          <p:nvSpPr>
            <p:cNvPr id="34" name="AutoShape 13"/>
            <p:cNvSpPr>
              <a:spLocks noChangeArrowheads="1"/>
            </p:cNvSpPr>
            <p:nvPr/>
          </p:nvSpPr>
          <p:spPr bwMode="auto">
            <a:xfrm>
              <a:off x="6438875" y="3207767"/>
              <a:ext cx="88900" cy="88900"/>
            </a:xfrm>
            <a:prstGeom prst="octagon">
              <a:avLst>
                <a:gd name="adj" fmla="val 29287"/>
              </a:avLst>
            </a:prstGeom>
            <a:solidFill>
              <a:srgbClr val="0000FF"/>
            </a:solidFill>
            <a:ln w="9525" algn="ctr">
              <a:solidFill>
                <a:srgbClr val="0000FF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pt-BR">
                <a:solidFill>
                  <a:schemeClr val="bg2"/>
                </a:solidFill>
              </a:endParaRPr>
            </a:p>
          </p:txBody>
        </p:sp>
        <p:sp>
          <p:nvSpPr>
            <p:cNvPr id="35" name="Oval 15"/>
            <p:cNvSpPr>
              <a:spLocks noChangeArrowheads="1"/>
            </p:cNvSpPr>
            <p:nvPr/>
          </p:nvSpPr>
          <p:spPr bwMode="auto">
            <a:xfrm>
              <a:off x="6372200" y="3137917"/>
              <a:ext cx="228600" cy="219075"/>
            </a:xfrm>
            <a:prstGeom prst="ellipse">
              <a:avLst/>
            </a:prstGeom>
            <a:noFill/>
            <a:ln w="19050" algn="ctr">
              <a:solidFill>
                <a:srgbClr val="0000FF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pt-BR">
                <a:solidFill>
                  <a:schemeClr val="bg2"/>
                </a:solidFill>
              </a:endParaRPr>
            </a:p>
          </p:txBody>
        </p:sp>
        <p:sp>
          <p:nvSpPr>
            <p:cNvPr id="36" name="Line 19"/>
            <p:cNvSpPr>
              <a:spLocks noChangeShapeType="1"/>
            </p:cNvSpPr>
            <p:nvPr/>
          </p:nvSpPr>
          <p:spPr bwMode="auto">
            <a:xfrm flipV="1">
              <a:off x="5940152" y="2852936"/>
              <a:ext cx="864096" cy="108012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  <a:effectLst/>
          </p:spPr>
          <p:txBody>
            <a:bodyPr/>
            <a:lstStyle/>
            <a:p>
              <a:endParaRPr lang="pt-BR">
                <a:solidFill>
                  <a:schemeClr val="bg2"/>
                </a:solidFill>
              </a:endParaRPr>
            </a:p>
          </p:txBody>
        </p:sp>
        <p:sp>
          <p:nvSpPr>
            <p:cNvPr id="37" name="Line 14"/>
            <p:cNvSpPr>
              <a:spLocks noChangeShapeType="1"/>
            </p:cNvSpPr>
            <p:nvPr/>
          </p:nvSpPr>
          <p:spPr bwMode="auto">
            <a:xfrm flipH="1">
              <a:off x="5652120" y="2852936"/>
              <a:ext cx="864096" cy="105650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pt-BR">
                <a:solidFill>
                  <a:schemeClr val="bg2"/>
                </a:solidFill>
              </a:endParaRP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3359696" y="4365264"/>
            <a:ext cx="1936862" cy="1800040"/>
            <a:chOff x="5364088" y="4005224"/>
            <a:chExt cx="1936862" cy="1800040"/>
          </a:xfrm>
        </p:grpSpPr>
        <p:sp>
          <p:nvSpPr>
            <p:cNvPr id="39" name="Line 69"/>
            <p:cNvSpPr>
              <a:spLocks noChangeShapeType="1"/>
            </p:cNvSpPr>
            <p:nvPr/>
          </p:nvSpPr>
          <p:spPr bwMode="auto">
            <a:xfrm flipH="1" flipV="1">
              <a:off x="6076790" y="4005224"/>
              <a:ext cx="7378" cy="107996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pt-BR"/>
            </a:p>
          </p:txBody>
        </p:sp>
        <p:sp>
          <p:nvSpPr>
            <p:cNvPr id="40" name="Line 70"/>
            <p:cNvSpPr>
              <a:spLocks noChangeShapeType="1"/>
            </p:cNvSpPr>
            <p:nvPr/>
          </p:nvSpPr>
          <p:spPr bwMode="auto">
            <a:xfrm>
              <a:off x="6076950" y="5069483"/>
              <a:ext cx="122400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pt-BR"/>
            </a:p>
          </p:txBody>
        </p:sp>
        <p:sp>
          <p:nvSpPr>
            <p:cNvPr id="41" name="AutoShape 71"/>
            <p:cNvSpPr>
              <a:spLocks noChangeArrowheads="1"/>
            </p:cNvSpPr>
            <p:nvPr/>
          </p:nvSpPr>
          <p:spPr bwMode="auto">
            <a:xfrm>
              <a:off x="6375400" y="4432895"/>
              <a:ext cx="88900" cy="88900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 algn="ctr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42" name="AutoShape 72"/>
            <p:cNvSpPr>
              <a:spLocks noChangeArrowheads="1"/>
            </p:cNvSpPr>
            <p:nvPr/>
          </p:nvSpPr>
          <p:spPr bwMode="auto">
            <a:xfrm>
              <a:off x="5800725" y="4790083"/>
              <a:ext cx="88900" cy="88900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 algn="ctr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43" name="AutoShape 73"/>
            <p:cNvSpPr>
              <a:spLocks noChangeArrowheads="1"/>
            </p:cNvSpPr>
            <p:nvPr/>
          </p:nvSpPr>
          <p:spPr bwMode="auto">
            <a:xfrm>
              <a:off x="6181725" y="5345708"/>
              <a:ext cx="88900" cy="88900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 algn="ctr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44" name="AutoShape 75"/>
            <p:cNvSpPr>
              <a:spLocks noChangeArrowheads="1"/>
            </p:cNvSpPr>
            <p:nvPr/>
          </p:nvSpPr>
          <p:spPr bwMode="auto">
            <a:xfrm>
              <a:off x="6067425" y="4478933"/>
              <a:ext cx="88900" cy="88900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 algn="ctr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45" name="AutoShape 76"/>
            <p:cNvSpPr>
              <a:spLocks noChangeArrowheads="1"/>
            </p:cNvSpPr>
            <p:nvPr/>
          </p:nvSpPr>
          <p:spPr bwMode="auto">
            <a:xfrm>
              <a:off x="6276975" y="4755158"/>
              <a:ext cx="88900" cy="88900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 algn="ctr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46" name="AutoShape 77"/>
            <p:cNvSpPr>
              <a:spLocks noChangeArrowheads="1"/>
            </p:cNvSpPr>
            <p:nvPr/>
          </p:nvSpPr>
          <p:spPr bwMode="auto">
            <a:xfrm>
              <a:off x="6505575" y="5383808"/>
              <a:ext cx="88900" cy="88900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 algn="ctr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47" name="AutoShape 78"/>
            <p:cNvSpPr>
              <a:spLocks noChangeArrowheads="1"/>
            </p:cNvSpPr>
            <p:nvPr/>
          </p:nvSpPr>
          <p:spPr bwMode="auto">
            <a:xfrm>
              <a:off x="6486525" y="4878983"/>
              <a:ext cx="88900" cy="88900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 algn="ctr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48" name="AutoShape 81"/>
            <p:cNvSpPr>
              <a:spLocks noChangeArrowheads="1"/>
            </p:cNvSpPr>
            <p:nvPr/>
          </p:nvSpPr>
          <p:spPr bwMode="auto">
            <a:xfrm>
              <a:off x="7092280" y="4797152"/>
              <a:ext cx="88900" cy="88900"/>
            </a:xfrm>
            <a:prstGeom prst="octagon">
              <a:avLst>
                <a:gd name="adj" fmla="val 29287"/>
              </a:avLst>
            </a:prstGeom>
            <a:solidFill>
              <a:srgbClr val="0000FF"/>
            </a:solidFill>
            <a:ln w="9525" algn="ctr">
              <a:solidFill>
                <a:srgbClr val="0000FF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49" name="AutoShape 82"/>
            <p:cNvSpPr>
              <a:spLocks noChangeArrowheads="1"/>
            </p:cNvSpPr>
            <p:nvPr/>
          </p:nvSpPr>
          <p:spPr bwMode="auto">
            <a:xfrm>
              <a:off x="7020272" y="4221088"/>
              <a:ext cx="88900" cy="88900"/>
            </a:xfrm>
            <a:prstGeom prst="octagon">
              <a:avLst>
                <a:gd name="adj" fmla="val 29287"/>
              </a:avLst>
            </a:prstGeom>
            <a:solidFill>
              <a:srgbClr val="0000FF"/>
            </a:solidFill>
            <a:ln w="9525" algn="ctr">
              <a:solidFill>
                <a:srgbClr val="0000FF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50" name="AutoShape 84"/>
            <p:cNvSpPr>
              <a:spLocks noChangeArrowheads="1"/>
            </p:cNvSpPr>
            <p:nvPr/>
          </p:nvSpPr>
          <p:spPr bwMode="auto">
            <a:xfrm>
              <a:off x="6948264" y="4509120"/>
              <a:ext cx="88900" cy="88900"/>
            </a:xfrm>
            <a:prstGeom prst="octagon">
              <a:avLst>
                <a:gd name="adj" fmla="val 29287"/>
              </a:avLst>
            </a:prstGeom>
            <a:solidFill>
              <a:srgbClr val="0000FF"/>
            </a:solidFill>
            <a:ln w="9525" algn="ctr">
              <a:solidFill>
                <a:srgbClr val="0000FF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51" name="AutoShape 86"/>
            <p:cNvSpPr>
              <a:spLocks noChangeArrowheads="1"/>
            </p:cNvSpPr>
            <p:nvPr/>
          </p:nvSpPr>
          <p:spPr bwMode="auto">
            <a:xfrm>
              <a:off x="7092280" y="5301208"/>
              <a:ext cx="88900" cy="88900"/>
            </a:xfrm>
            <a:prstGeom prst="octagon">
              <a:avLst>
                <a:gd name="adj" fmla="val 29287"/>
              </a:avLst>
            </a:prstGeom>
            <a:solidFill>
              <a:srgbClr val="0000FF"/>
            </a:solidFill>
            <a:ln w="9525" algn="ctr">
              <a:solidFill>
                <a:srgbClr val="0000FF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52" name="AutoShape 87"/>
            <p:cNvSpPr>
              <a:spLocks noChangeArrowheads="1"/>
            </p:cNvSpPr>
            <p:nvPr/>
          </p:nvSpPr>
          <p:spPr bwMode="auto">
            <a:xfrm>
              <a:off x="6010275" y="5194895"/>
              <a:ext cx="88900" cy="88900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 algn="ctr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53" name="AutoShape 89"/>
            <p:cNvSpPr>
              <a:spLocks noChangeArrowheads="1"/>
            </p:cNvSpPr>
            <p:nvPr/>
          </p:nvSpPr>
          <p:spPr bwMode="auto">
            <a:xfrm>
              <a:off x="6444208" y="4077072"/>
              <a:ext cx="88900" cy="88900"/>
            </a:xfrm>
            <a:prstGeom prst="octagon">
              <a:avLst>
                <a:gd name="adj" fmla="val 29287"/>
              </a:avLst>
            </a:prstGeom>
            <a:solidFill>
              <a:srgbClr val="0000FF"/>
            </a:solidFill>
            <a:ln w="9525" algn="ctr">
              <a:solidFill>
                <a:srgbClr val="0000FF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54" name="AutoShape 91"/>
            <p:cNvSpPr>
              <a:spLocks noChangeArrowheads="1"/>
            </p:cNvSpPr>
            <p:nvPr/>
          </p:nvSpPr>
          <p:spPr bwMode="auto">
            <a:xfrm>
              <a:off x="6588224" y="4293096"/>
              <a:ext cx="88900" cy="88900"/>
            </a:xfrm>
            <a:prstGeom prst="octagon">
              <a:avLst>
                <a:gd name="adj" fmla="val 29287"/>
              </a:avLst>
            </a:prstGeom>
            <a:solidFill>
              <a:srgbClr val="0000FF"/>
            </a:solidFill>
            <a:ln w="9525" algn="ctr">
              <a:solidFill>
                <a:srgbClr val="0000FF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55" name="Line 93"/>
            <p:cNvSpPr>
              <a:spLocks noChangeShapeType="1"/>
            </p:cNvSpPr>
            <p:nvPr/>
          </p:nvSpPr>
          <p:spPr bwMode="auto">
            <a:xfrm flipH="1">
              <a:off x="5417046" y="5071070"/>
              <a:ext cx="661492" cy="51817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pt-BR"/>
            </a:p>
          </p:txBody>
        </p:sp>
        <p:grpSp>
          <p:nvGrpSpPr>
            <p:cNvPr id="56" name="Group 55"/>
            <p:cNvGrpSpPr/>
            <p:nvPr/>
          </p:nvGrpSpPr>
          <p:grpSpPr>
            <a:xfrm>
              <a:off x="5364088" y="4222576"/>
              <a:ext cx="1792162" cy="1582688"/>
              <a:chOff x="4610100" y="3718520"/>
              <a:chExt cx="2933700" cy="2590800"/>
            </a:xfrm>
          </p:grpSpPr>
          <p:sp>
            <p:nvSpPr>
              <p:cNvPr id="57" name="Line 94"/>
              <p:cNvSpPr>
                <a:spLocks noChangeShapeType="1"/>
              </p:cNvSpPr>
              <p:nvPr/>
            </p:nvSpPr>
            <p:spPr bwMode="auto">
              <a:xfrm>
                <a:off x="6096000" y="3718520"/>
                <a:ext cx="1447800" cy="1333500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prstDash val="sysDot"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8" name="Line 95"/>
              <p:cNvSpPr>
                <a:spLocks noChangeShapeType="1"/>
              </p:cNvSpPr>
              <p:nvPr/>
            </p:nvSpPr>
            <p:spPr bwMode="auto">
              <a:xfrm flipV="1">
                <a:off x="6324600" y="5090120"/>
                <a:ext cx="1219200" cy="1219200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prstDash val="sysDot"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59" name="Line 96"/>
              <p:cNvSpPr>
                <a:spLocks noChangeShapeType="1"/>
              </p:cNvSpPr>
              <p:nvPr/>
            </p:nvSpPr>
            <p:spPr bwMode="auto">
              <a:xfrm flipV="1">
                <a:off x="4629150" y="3756620"/>
                <a:ext cx="1466850" cy="838200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prstDash val="sysDot"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60" name="Line 97"/>
              <p:cNvSpPr>
                <a:spLocks noChangeShapeType="1"/>
              </p:cNvSpPr>
              <p:nvPr/>
            </p:nvSpPr>
            <p:spPr bwMode="auto">
              <a:xfrm>
                <a:off x="4610100" y="4594820"/>
                <a:ext cx="1714500" cy="1695450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prstDash val="sysDot"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pt-BR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840812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Soft </a:t>
            </a:r>
            <a:r>
              <a:rPr lang="pt-BR" dirty="0" err="1"/>
              <a:t>Margin</a:t>
            </a:r>
            <a:endParaRPr lang="pt-BR" dirty="0"/>
          </a:p>
        </p:txBody>
      </p:sp>
      <p:grpSp>
        <p:nvGrpSpPr>
          <p:cNvPr id="5" name="Group 61"/>
          <p:cNvGrpSpPr/>
          <p:nvPr/>
        </p:nvGrpSpPr>
        <p:grpSpPr>
          <a:xfrm>
            <a:off x="4007769" y="1988840"/>
            <a:ext cx="3959131" cy="3456384"/>
            <a:chOff x="2195736" y="1628800"/>
            <a:chExt cx="4536504" cy="3960440"/>
          </a:xfrm>
        </p:grpSpPr>
        <p:grpSp>
          <p:nvGrpSpPr>
            <p:cNvPr id="6" name="Group 5"/>
            <p:cNvGrpSpPr>
              <a:grpSpLocks/>
            </p:cNvGrpSpPr>
            <p:nvPr/>
          </p:nvGrpSpPr>
          <p:grpSpPr bwMode="auto">
            <a:xfrm>
              <a:off x="2439671" y="2060845"/>
              <a:ext cx="3788522" cy="3456383"/>
              <a:chOff x="4889" y="7079"/>
              <a:chExt cx="2595" cy="2368"/>
            </a:xfrm>
          </p:grpSpPr>
          <p:cxnSp>
            <p:nvCxnSpPr>
              <p:cNvPr id="9" name="AutoShape 7"/>
              <p:cNvCxnSpPr>
                <a:cxnSpLocks noChangeShapeType="1"/>
              </p:cNvCxnSpPr>
              <p:nvPr/>
            </p:nvCxnSpPr>
            <p:spPr bwMode="auto">
              <a:xfrm flipV="1">
                <a:off x="5051" y="7079"/>
                <a:ext cx="1413" cy="2002"/>
              </a:xfrm>
              <a:prstGeom prst="straightConnector1">
                <a:avLst/>
              </a:prstGeom>
              <a:noFill/>
              <a:ln w="19050">
                <a:solidFill>
                  <a:srgbClr val="000000"/>
                </a:solidFill>
                <a:prstDash val="dash"/>
                <a:round/>
                <a:headEnd/>
                <a:tailEnd/>
              </a:ln>
            </p:spPr>
          </p:cxnSp>
          <p:cxnSp>
            <p:nvCxnSpPr>
              <p:cNvPr id="10" name="AutoShape 8"/>
              <p:cNvCxnSpPr>
                <a:cxnSpLocks noChangeShapeType="1"/>
              </p:cNvCxnSpPr>
              <p:nvPr/>
            </p:nvCxnSpPr>
            <p:spPr bwMode="auto">
              <a:xfrm flipV="1">
                <a:off x="5582" y="7367"/>
                <a:ext cx="1478" cy="2080"/>
              </a:xfrm>
              <a:prstGeom prst="straightConnector1">
                <a:avLst/>
              </a:prstGeom>
              <a:noFill/>
              <a:ln w="19050">
                <a:solidFill>
                  <a:srgbClr val="000000"/>
                </a:solidFill>
                <a:prstDash val="dash"/>
                <a:round/>
                <a:headEnd/>
                <a:tailEnd/>
              </a:ln>
            </p:spPr>
          </p:cxnSp>
          <p:sp>
            <p:nvSpPr>
              <p:cNvPr id="11" name="AutoShape 9"/>
              <p:cNvSpPr>
                <a:spLocks noChangeArrowheads="1"/>
              </p:cNvSpPr>
              <p:nvPr/>
            </p:nvSpPr>
            <p:spPr bwMode="auto">
              <a:xfrm>
                <a:off x="4889" y="7854"/>
                <a:ext cx="170" cy="169"/>
              </a:xfrm>
              <a:prstGeom prst="roundRect">
                <a:avLst>
                  <a:gd name="adj" fmla="val 16667"/>
                </a:avLst>
              </a:pr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12" name="AutoShape 10"/>
              <p:cNvSpPr>
                <a:spLocks noChangeArrowheads="1"/>
              </p:cNvSpPr>
              <p:nvPr/>
            </p:nvSpPr>
            <p:spPr bwMode="auto">
              <a:xfrm>
                <a:off x="5347" y="8451"/>
                <a:ext cx="170" cy="168"/>
              </a:xfrm>
              <a:prstGeom prst="roundRect">
                <a:avLst>
                  <a:gd name="adj" fmla="val 16667"/>
                </a:avLst>
              </a:prstGeom>
              <a:solidFill>
                <a:srgbClr val="000000"/>
              </a:solidFill>
              <a:ln w="381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13" name="AutoShape 11"/>
              <p:cNvSpPr>
                <a:spLocks noChangeArrowheads="1"/>
              </p:cNvSpPr>
              <p:nvPr/>
            </p:nvSpPr>
            <p:spPr bwMode="auto">
              <a:xfrm>
                <a:off x="6027" y="7486"/>
                <a:ext cx="170" cy="169"/>
              </a:xfrm>
              <a:prstGeom prst="roundRect">
                <a:avLst>
                  <a:gd name="adj" fmla="val 16667"/>
                </a:avLst>
              </a:prstGeom>
              <a:solidFill>
                <a:srgbClr val="000000"/>
              </a:solidFill>
              <a:ln w="381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14" name="AutoShape 12"/>
              <p:cNvSpPr>
                <a:spLocks noChangeArrowheads="1"/>
              </p:cNvSpPr>
              <p:nvPr/>
            </p:nvSpPr>
            <p:spPr bwMode="auto">
              <a:xfrm>
                <a:off x="5294" y="7318"/>
                <a:ext cx="171" cy="168"/>
              </a:xfrm>
              <a:prstGeom prst="roundRect">
                <a:avLst>
                  <a:gd name="adj" fmla="val 16667"/>
                </a:avLst>
              </a:pr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15" name="AutoShape 13"/>
              <p:cNvSpPr>
                <a:spLocks noChangeArrowheads="1"/>
              </p:cNvSpPr>
              <p:nvPr/>
            </p:nvSpPr>
            <p:spPr bwMode="auto">
              <a:xfrm>
                <a:off x="5570" y="7631"/>
                <a:ext cx="170" cy="168"/>
              </a:xfrm>
              <a:prstGeom prst="roundRect">
                <a:avLst>
                  <a:gd name="adj" fmla="val 16667"/>
                </a:avLst>
              </a:pr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16" name="AutoShape 14"/>
              <p:cNvSpPr>
                <a:spLocks noChangeArrowheads="1"/>
              </p:cNvSpPr>
              <p:nvPr/>
            </p:nvSpPr>
            <p:spPr bwMode="auto">
              <a:xfrm>
                <a:off x="5962" y="8564"/>
                <a:ext cx="266" cy="267"/>
              </a:xfrm>
              <a:prstGeom prst="star5">
                <a:avLst/>
              </a:prstGeom>
              <a:solidFill>
                <a:srgbClr val="000000"/>
              </a:solidFill>
              <a:ln w="19050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17" name="AutoShape 15"/>
              <p:cNvSpPr>
                <a:spLocks noChangeArrowheads="1"/>
              </p:cNvSpPr>
              <p:nvPr/>
            </p:nvSpPr>
            <p:spPr bwMode="auto">
              <a:xfrm>
                <a:off x="6673" y="8197"/>
                <a:ext cx="267" cy="267"/>
              </a:xfrm>
              <a:prstGeom prst="star5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18" name="AutoShape 16"/>
              <p:cNvSpPr>
                <a:spLocks noChangeArrowheads="1"/>
              </p:cNvSpPr>
              <p:nvPr/>
            </p:nvSpPr>
            <p:spPr bwMode="auto">
              <a:xfrm>
                <a:off x="6799" y="8774"/>
                <a:ext cx="266" cy="267"/>
              </a:xfrm>
              <a:prstGeom prst="star5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19" name="AutoShape 17"/>
              <p:cNvSpPr>
                <a:spLocks noChangeArrowheads="1"/>
              </p:cNvSpPr>
              <p:nvPr/>
            </p:nvSpPr>
            <p:spPr bwMode="auto">
              <a:xfrm>
                <a:off x="6602" y="7677"/>
                <a:ext cx="267" cy="267"/>
              </a:xfrm>
              <a:prstGeom prst="star5">
                <a:avLst/>
              </a:prstGeom>
              <a:solidFill>
                <a:srgbClr val="000000"/>
              </a:solidFill>
              <a:ln w="28575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20" name="AutoShape 18"/>
              <p:cNvSpPr>
                <a:spLocks noChangeArrowheads="1"/>
              </p:cNvSpPr>
              <p:nvPr/>
            </p:nvSpPr>
            <p:spPr bwMode="auto">
              <a:xfrm>
                <a:off x="7217" y="8023"/>
                <a:ext cx="267" cy="267"/>
              </a:xfrm>
              <a:prstGeom prst="star5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cxnSp>
            <p:nvCxnSpPr>
              <p:cNvPr id="21" name="AutoShape 19"/>
              <p:cNvCxnSpPr>
                <a:cxnSpLocks noChangeShapeType="1"/>
              </p:cNvCxnSpPr>
              <p:nvPr/>
            </p:nvCxnSpPr>
            <p:spPr bwMode="auto">
              <a:xfrm flipV="1">
                <a:off x="5294" y="7225"/>
                <a:ext cx="1478" cy="2080"/>
              </a:xfrm>
              <a:prstGeom prst="straightConnector1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/>
              </a:ln>
            </p:spPr>
          </p:cxnSp>
          <p:cxnSp>
            <p:nvCxnSpPr>
              <p:cNvPr id="22" name="AutoShape 20"/>
              <p:cNvCxnSpPr>
                <a:cxnSpLocks noChangeShapeType="1"/>
              </p:cNvCxnSpPr>
              <p:nvPr/>
            </p:nvCxnSpPr>
            <p:spPr bwMode="auto">
              <a:xfrm flipH="1" flipV="1">
                <a:off x="5098" y="9041"/>
                <a:ext cx="236" cy="159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 type="triangle" w="med" len="med"/>
                <a:tailEnd type="triangle" w="med" len="med"/>
              </a:ln>
            </p:spPr>
          </p:cxnSp>
          <p:cxnSp>
            <p:nvCxnSpPr>
              <p:cNvPr id="23" name="AutoShape 21"/>
              <p:cNvCxnSpPr>
                <a:cxnSpLocks noChangeShapeType="1"/>
              </p:cNvCxnSpPr>
              <p:nvPr/>
            </p:nvCxnSpPr>
            <p:spPr bwMode="auto">
              <a:xfrm flipH="1" flipV="1">
                <a:off x="5373" y="9224"/>
                <a:ext cx="235" cy="159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 type="triangle" w="med" len="med"/>
                <a:tailEnd type="triangle" w="med" len="med"/>
              </a:ln>
            </p:spPr>
          </p:cxnSp>
        </p:grpSp>
        <p:cxnSp>
          <p:nvCxnSpPr>
            <p:cNvPr id="7" name="Straight Arrow Connector 6"/>
            <p:cNvCxnSpPr/>
            <p:nvPr/>
          </p:nvCxnSpPr>
          <p:spPr bwMode="auto">
            <a:xfrm rot="5400000" flipH="1" flipV="1">
              <a:off x="216310" y="3608226"/>
              <a:ext cx="3960440" cy="1588"/>
            </a:xfrm>
            <a:prstGeom prst="straightConnector1">
              <a:avLst/>
            </a:prstGeom>
            <a:solidFill>
              <a:schemeClr val="hlink"/>
            </a:solidFill>
            <a:ln w="381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8" name="Straight Arrow Connector 7"/>
            <p:cNvCxnSpPr/>
            <p:nvPr/>
          </p:nvCxnSpPr>
          <p:spPr bwMode="auto">
            <a:xfrm>
              <a:off x="2195736" y="5572412"/>
              <a:ext cx="4536504" cy="16828"/>
            </a:xfrm>
            <a:prstGeom prst="straightConnector1">
              <a:avLst/>
            </a:prstGeom>
            <a:solidFill>
              <a:schemeClr val="hlink"/>
            </a:solidFill>
            <a:ln w="381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sp>
        <p:nvSpPr>
          <p:cNvPr id="24" name="AutoShape 16"/>
          <p:cNvSpPr>
            <a:spLocks noChangeArrowheads="1"/>
          </p:cNvSpPr>
          <p:nvPr/>
        </p:nvSpPr>
        <p:spPr bwMode="auto">
          <a:xfrm>
            <a:off x="7248128" y="4437112"/>
            <a:ext cx="338916" cy="340118"/>
          </a:xfrm>
          <a:prstGeom prst="star5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5" name="AutoShape 16"/>
          <p:cNvSpPr>
            <a:spLocks noChangeArrowheads="1"/>
          </p:cNvSpPr>
          <p:nvPr/>
        </p:nvSpPr>
        <p:spPr bwMode="auto">
          <a:xfrm>
            <a:off x="6168008" y="4869160"/>
            <a:ext cx="338916" cy="340118"/>
          </a:xfrm>
          <a:prstGeom prst="star5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6" name="AutoShape 16"/>
          <p:cNvSpPr>
            <a:spLocks noChangeArrowheads="1"/>
          </p:cNvSpPr>
          <p:nvPr/>
        </p:nvSpPr>
        <p:spPr bwMode="auto">
          <a:xfrm>
            <a:off x="7104112" y="3068960"/>
            <a:ext cx="338916" cy="340118"/>
          </a:xfrm>
          <a:prstGeom prst="star5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7" name="AutoShape 13"/>
          <p:cNvSpPr>
            <a:spLocks noChangeArrowheads="1"/>
          </p:cNvSpPr>
          <p:nvPr/>
        </p:nvSpPr>
        <p:spPr bwMode="auto">
          <a:xfrm>
            <a:off x="4727849" y="3573017"/>
            <a:ext cx="216601" cy="214007"/>
          </a:xfrm>
          <a:prstGeom prst="roundRect">
            <a:avLst>
              <a:gd name="adj" fmla="val 16667"/>
            </a:avLst>
          </a:pr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8" name="AutoShape 13"/>
          <p:cNvSpPr>
            <a:spLocks noChangeArrowheads="1"/>
          </p:cNvSpPr>
          <p:nvPr/>
        </p:nvSpPr>
        <p:spPr bwMode="auto">
          <a:xfrm>
            <a:off x="5231905" y="2132857"/>
            <a:ext cx="216601" cy="214007"/>
          </a:xfrm>
          <a:prstGeom prst="roundRect">
            <a:avLst>
              <a:gd name="adj" fmla="val 16667"/>
            </a:avLst>
          </a:pr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9" name="AutoShape 13"/>
          <p:cNvSpPr>
            <a:spLocks noChangeArrowheads="1"/>
          </p:cNvSpPr>
          <p:nvPr/>
        </p:nvSpPr>
        <p:spPr bwMode="auto">
          <a:xfrm>
            <a:off x="4295801" y="2420889"/>
            <a:ext cx="216601" cy="214007"/>
          </a:xfrm>
          <a:prstGeom prst="roundRect">
            <a:avLst>
              <a:gd name="adj" fmla="val 16667"/>
            </a:avLst>
          </a:pr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30" name="AutoShape 13"/>
          <p:cNvSpPr>
            <a:spLocks noChangeArrowheads="1"/>
          </p:cNvSpPr>
          <p:nvPr/>
        </p:nvSpPr>
        <p:spPr bwMode="auto">
          <a:xfrm>
            <a:off x="4151785" y="4077073"/>
            <a:ext cx="216601" cy="214007"/>
          </a:xfrm>
          <a:prstGeom prst="roundRect">
            <a:avLst>
              <a:gd name="adj" fmla="val 16667"/>
            </a:avLst>
          </a:pr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31" name="AutoShape 13"/>
          <p:cNvSpPr>
            <a:spLocks noChangeArrowheads="1"/>
          </p:cNvSpPr>
          <p:nvPr/>
        </p:nvSpPr>
        <p:spPr bwMode="auto">
          <a:xfrm>
            <a:off x="5951985" y="3573017"/>
            <a:ext cx="216601" cy="214007"/>
          </a:xfrm>
          <a:prstGeom prst="roundRect">
            <a:avLst>
              <a:gd name="adj" fmla="val 16667"/>
            </a:avLst>
          </a:prstGeom>
          <a:solidFill>
            <a:srgbClr val="000000"/>
          </a:solidFill>
          <a:ln w="38100">
            <a:solidFill>
              <a:srgbClr val="00B05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32" name="AutoShape 18"/>
          <p:cNvSpPr>
            <a:spLocks noChangeArrowheads="1"/>
          </p:cNvSpPr>
          <p:nvPr/>
        </p:nvSpPr>
        <p:spPr bwMode="auto">
          <a:xfrm>
            <a:off x="5303913" y="3573016"/>
            <a:ext cx="340191" cy="340118"/>
          </a:xfrm>
          <a:prstGeom prst="star5">
            <a:avLst/>
          </a:prstGeom>
          <a:solidFill>
            <a:srgbClr val="000000"/>
          </a:solidFill>
          <a:ln w="28575">
            <a:solidFill>
              <a:srgbClr val="00B05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302489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SVM Não-Linear</a:t>
            </a:r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2279576" y="1628800"/>
            <a:ext cx="7560840" cy="4104456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000" dirty="0"/>
              <a:t>O que fazer quando os dados não são linearmente separáveis?</a:t>
            </a:r>
          </a:p>
          <a:p>
            <a:endParaRPr lang="pt-BR" sz="2000" dirty="0"/>
          </a:p>
          <a:p>
            <a:endParaRPr lang="pt-BR" sz="2000" dirty="0"/>
          </a:p>
          <a:p>
            <a:endParaRPr lang="pt-BR" sz="2000" dirty="0"/>
          </a:p>
          <a:p>
            <a:r>
              <a:rPr lang="pt-BR" sz="2000" dirty="0"/>
              <a:t>A abordagem utilizada pelo SVM para resolver esse tipo de problema consistem em mapear os dados para um espaço de dimensão maior: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3726532" y="2636913"/>
            <a:ext cx="4241676" cy="400075"/>
            <a:chOff x="2202532" y="2780928"/>
            <a:chExt cx="4241676" cy="400075"/>
          </a:xfrm>
        </p:grpSpPr>
        <p:sp>
          <p:nvSpPr>
            <p:cNvPr id="6" name="Line 20"/>
            <p:cNvSpPr>
              <a:spLocks noChangeShapeType="1"/>
            </p:cNvSpPr>
            <p:nvPr/>
          </p:nvSpPr>
          <p:spPr bwMode="auto">
            <a:xfrm>
              <a:off x="2202532" y="2830140"/>
              <a:ext cx="396240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pt-BR" sz="1400">
                <a:solidFill>
                  <a:schemeClr val="bg2"/>
                </a:solidFill>
              </a:endParaRPr>
            </a:p>
          </p:txBody>
        </p:sp>
        <p:sp>
          <p:nvSpPr>
            <p:cNvPr id="7" name="AutoShape 21"/>
            <p:cNvSpPr>
              <a:spLocks noChangeArrowheads="1"/>
            </p:cNvSpPr>
            <p:nvPr/>
          </p:nvSpPr>
          <p:spPr bwMode="auto">
            <a:xfrm>
              <a:off x="2645445" y="2790453"/>
              <a:ext cx="88900" cy="88900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 algn="ctr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pt-BR" sz="1400">
                <a:solidFill>
                  <a:schemeClr val="bg2"/>
                </a:solidFill>
              </a:endParaRPr>
            </a:p>
          </p:txBody>
        </p:sp>
        <p:sp>
          <p:nvSpPr>
            <p:cNvPr id="8" name="AutoShape 24"/>
            <p:cNvSpPr>
              <a:spLocks noChangeArrowheads="1"/>
            </p:cNvSpPr>
            <p:nvPr/>
          </p:nvSpPr>
          <p:spPr bwMode="auto">
            <a:xfrm>
              <a:off x="3007395" y="2780928"/>
              <a:ext cx="88900" cy="88900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 algn="ctr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pt-BR" sz="1400">
                <a:solidFill>
                  <a:schemeClr val="bg2"/>
                </a:solidFill>
              </a:endParaRPr>
            </a:p>
          </p:txBody>
        </p:sp>
        <p:sp>
          <p:nvSpPr>
            <p:cNvPr id="9" name="AutoShape 25"/>
            <p:cNvSpPr>
              <a:spLocks noChangeArrowheads="1"/>
            </p:cNvSpPr>
            <p:nvPr/>
          </p:nvSpPr>
          <p:spPr bwMode="auto">
            <a:xfrm>
              <a:off x="3483645" y="2790453"/>
              <a:ext cx="88900" cy="88900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 algn="ctr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pt-BR" sz="1400">
                <a:solidFill>
                  <a:schemeClr val="bg2"/>
                </a:solidFill>
              </a:endParaRPr>
            </a:p>
          </p:txBody>
        </p:sp>
        <p:sp>
          <p:nvSpPr>
            <p:cNvPr id="10" name="AutoShape 26"/>
            <p:cNvSpPr>
              <a:spLocks noChangeArrowheads="1"/>
            </p:cNvSpPr>
            <p:nvPr/>
          </p:nvSpPr>
          <p:spPr bwMode="auto">
            <a:xfrm>
              <a:off x="3693195" y="2790453"/>
              <a:ext cx="88900" cy="88900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 algn="ctr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pt-BR" sz="1400">
                <a:solidFill>
                  <a:schemeClr val="bg2"/>
                </a:solidFill>
              </a:endParaRPr>
            </a:p>
          </p:txBody>
        </p:sp>
        <p:sp>
          <p:nvSpPr>
            <p:cNvPr id="11" name="AutoShape 27"/>
            <p:cNvSpPr>
              <a:spLocks noChangeArrowheads="1"/>
            </p:cNvSpPr>
            <p:nvPr/>
          </p:nvSpPr>
          <p:spPr bwMode="auto">
            <a:xfrm>
              <a:off x="4550445" y="2790453"/>
              <a:ext cx="88900" cy="88900"/>
            </a:xfrm>
            <a:prstGeom prst="octagon">
              <a:avLst>
                <a:gd name="adj" fmla="val 29287"/>
              </a:avLst>
            </a:prstGeom>
            <a:solidFill>
              <a:srgbClr val="0000FF"/>
            </a:solidFill>
            <a:ln w="9525" algn="ctr">
              <a:solidFill>
                <a:srgbClr val="0000FF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pt-BR" sz="1400">
                <a:solidFill>
                  <a:schemeClr val="bg2"/>
                </a:solidFill>
              </a:endParaRPr>
            </a:p>
          </p:txBody>
        </p:sp>
        <p:sp>
          <p:nvSpPr>
            <p:cNvPr id="12" name="AutoShape 28"/>
            <p:cNvSpPr>
              <a:spLocks noChangeArrowheads="1"/>
            </p:cNvSpPr>
            <p:nvPr/>
          </p:nvSpPr>
          <p:spPr bwMode="auto">
            <a:xfrm>
              <a:off x="4779045" y="2790453"/>
              <a:ext cx="88900" cy="88900"/>
            </a:xfrm>
            <a:prstGeom prst="octagon">
              <a:avLst>
                <a:gd name="adj" fmla="val 29287"/>
              </a:avLst>
            </a:prstGeom>
            <a:solidFill>
              <a:srgbClr val="0000FF"/>
            </a:solidFill>
            <a:ln w="9525" algn="ctr">
              <a:solidFill>
                <a:srgbClr val="0000FF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pt-BR" sz="1400">
                <a:solidFill>
                  <a:schemeClr val="bg2"/>
                </a:solidFill>
              </a:endParaRPr>
            </a:p>
          </p:txBody>
        </p:sp>
        <p:sp>
          <p:nvSpPr>
            <p:cNvPr id="13" name="AutoShape 29"/>
            <p:cNvSpPr>
              <a:spLocks noChangeArrowheads="1"/>
            </p:cNvSpPr>
            <p:nvPr/>
          </p:nvSpPr>
          <p:spPr bwMode="auto">
            <a:xfrm>
              <a:off x="4417095" y="2790453"/>
              <a:ext cx="88900" cy="88900"/>
            </a:xfrm>
            <a:prstGeom prst="octagon">
              <a:avLst>
                <a:gd name="adj" fmla="val 29287"/>
              </a:avLst>
            </a:prstGeom>
            <a:solidFill>
              <a:srgbClr val="0000FF"/>
            </a:solidFill>
            <a:ln w="9525" algn="ctr">
              <a:solidFill>
                <a:srgbClr val="0000FF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pt-BR" sz="1400">
                <a:solidFill>
                  <a:schemeClr val="bg2"/>
                </a:solidFill>
              </a:endParaRPr>
            </a:p>
          </p:txBody>
        </p:sp>
        <p:sp>
          <p:nvSpPr>
            <p:cNvPr id="14" name="AutoShape 35"/>
            <p:cNvSpPr>
              <a:spLocks noChangeArrowheads="1"/>
            </p:cNvSpPr>
            <p:nvPr/>
          </p:nvSpPr>
          <p:spPr bwMode="auto">
            <a:xfrm>
              <a:off x="5160045" y="2790453"/>
              <a:ext cx="88900" cy="88900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 algn="ctr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pt-BR" sz="1400">
                <a:solidFill>
                  <a:schemeClr val="bg2"/>
                </a:solidFill>
              </a:endParaRPr>
            </a:p>
          </p:txBody>
        </p:sp>
        <p:sp>
          <p:nvSpPr>
            <p:cNvPr id="15" name="AutoShape 36"/>
            <p:cNvSpPr>
              <a:spLocks noChangeArrowheads="1"/>
            </p:cNvSpPr>
            <p:nvPr/>
          </p:nvSpPr>
          <p:spPr bwMode="auto">
            <a:xfrm>
              <a:off x="5388645" y="2790453"/>
              <a:ext cx="88900" cy="88900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 algn="ctr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pt-BR" sz="1400">
                <a:solidFill>
                  <a:schemeClr val="bg2"/>
                </a:solidFill>
              </a:endParaRPr>
            </a:p>
          </p:txBody>
        </p:sp>
        <p:sp>
          <p:nvSpPr>
            <p:cNvPr id="16" name="AutoShape 37"/>
            <p:cNvSpPr>
              <a:spLocks noChangeArrowheads="1"/>
            </p:cNvSpPr>
            <p:nvPr/>
          </p:nvSpPr>
          <p:spPr bwMode="auto">
            <a:xfrm>
              <a:off x="5883945" y="2780928"/>
              <a:ext cx="88900" cy="88900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 algn="ctr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pt-BR" sz="1400">
                <a:solidFill>
                  <a:schemeClr val="bg2"/>
                </a:solidFill>
              </a:endParaRPr>
            </a:p>
          </p:txBody>
        </p:sp>
        <p:sp>
          <p:nvSpPr>
            <p:cNvPr id="17" name="Text Box 54"/>
            <p:cNvSpPr txBox="1">
              <a:spLocks noChangeArrowheads="1"/>
            </p:cNvSpPr>
            <p:nvPr/>
          </p:nvSpPr>
          <p:spPr bwMode="auto">
            <a:xfrm>
              <a:off x="5987008" y="2873226"/>
              <a:ext cx="457200" cy="30777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400" i="1" dirty="0"/>
                <a:t>x</a:t>
              </a:r>
              <a:endParaRPr lang="en-US" sz="1400" i="1" baseline="3000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3759300" y="4077072"/>
            <a:ext cx="4352925" cy="1841302"/>
            <a:chOff x="2235299" y="4149080"/>
            <a:chExt cx="4352925" cy="1841302"/>
          </a:xfrm>
        </p:grpSpPr>
        <p:sp>
          <p:nvSpPr>
            <p:cNvPr id="19" name="Line 38"/>
            <p:cNvSpPr>
              <a:spLocks noChangeShapeType="1"/>
            </p:cNvSpPr>
            <p:nvPr/>
          </p:nvSpPr>
          <p:spPr bwMode="auto">
            <a:xfrm>
              <a:off x="2235299" y="5777855"/>
              <a:ext cx="396240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pt-BR" sz="1400">
                <a:solidFill>
                  <a:schemeClr val="bg2"/>
                </a:solidFill>
              </a:endParaRPr>
            </a:p>
          </p:txBody>
        </p:sp>
        <p:sp>
          <p:nvSpPr>
            <p:cNvPr id="20" name="AutoShape 39"/>
            <p:cNvSpPr>
              <a:spLocks noChangeArrowheads="1"/>
            </p:cNvSpPr>
            <p:nvPr/>
          </p:nvSpPr>
          <p:spPr bwMode="auto">
            <a:xfrm>
              <a:off x="2735362" y="4757093"/>
              <a:ext cx="88900" cy="88900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 algn="ctr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pt-BR" sz="1400">
                <a:solidFill>
                  <a:schemeClr val="bg2"/>
                </a:solidFill>
              </a:endParaRPr>
            </a:p>
          </p:txBody>
        </p:sp>
        <p:sp>
          <p:nvSpPr>
            <p:cNvPr id="21" name="Line 40"/>
            <p:cNvSpPr>
              <a:spLocks noChangeShapeType="1"/>
            </p:cNvSpPr>
            <p:nvPr/>
          </p:nvSpPr>
          <p:spPr bwMode="auto">
            <a:xfrm>
              <a:off x="4045049" y="5720705"/>
              <a:ext cx="0" cy="114300"/>
            </a:xfrm>
            <a:prstGeom prst="line">
              <a:avLst/>
            </a:prstGeom>
            <a:noFill/>
            <a:ln w="9525">
              <a:solidFill>
                <a:schemeClr val="tx2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pt-BR" sz="1400">
                <a:solidFill>
                  <a:schemeClr val="bg2"/>
                </a:solidFill>
              </a:endParaRPr>
            </a:p>
          </p:txBody>
        </p:sp>
        <p:sp>
          <p:nvSpPr>
            <p:cNvPr id="22" name="AutoShape 42"/>
            <p:cNvSpPr>
              <a:spLocks noChangeArrowheads="1"/>
            </p:cNvSpPr>
            <p:nvPr/>
          </p:nvSpPr>
          <p:spPr bwMode="auto">
            <a:xfrm>
              <a:off x="3059212" y="5233343"/>
              <a:ext cx="88900" cy="88900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 algn="ctr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pt-BR" sz="1400">
                <a:solidFill>
                  <a:schemeClr val="bg2"/>
                </a:solidFill>
              </a:endParaRPr>
            </a:p>
          </p:txBody>
        </p:sp>
        <p:sp>
          <p:nvSpPr>
            <p:cNvPr id="23" name="AutoShape 43"/>
            <p:cNvSpPr>
              <a:spLocks noChangeArrowheads="1"/>
            </p:cNvSpPr>
            <p:nvPr/>
          </p:nvSpPr>
          <p:spPr bwMode="auto">
            <a:xfrm>
              <a:off x="3516412" y="5547668"/>
              <a:ext cx="88900" cy="88900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 algn="ctr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pt-BR" sz="1400">
                <a:solidFill>
                  <a:schemeClr val="bg2"/>
                </a:solidFill>
              </a:endParaRPr>
            </a:p>
          </p:txBody>
        </p:sp>
        <p:sp>
          <p:nvSpPr>
            <p:cNvPr id="24" name="AutoShape 44"/>
            <p:cNvSpPr>
              <a:spLocks noChangeArrowheads="1"/>
            </p:cNvSpPr>
            <p:nvPr/>
          </p:nvSpPr>
          <p:spPr bwMode="auto">
            <a:xfrm>
              <a:off x="3745012" y="5642918"/>
              <a:ext cx="88900" cy="88900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 algn="ctr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pt-BR" sz="1400">
                <a:solidFill>
                  <a:schemeClr val="bg2"/>
                </a:solidFill>
              </a:endParaRPr>
            </a:p>
          </p:txBody>
        </p:sp>
        <p:sp>
          <p:nvSpPr>
            <p:cNvPr id="25" name="AutoShape 45"/>
            <p:cNvSpPr>
              <a:spLocks noChangeArrowheads="1"/>
            </p:cNvSpPr>
            <p:nvPr/>
          </p:nvSpPr>
          <p:spPr bwMode="auto">
            <a:xfrm>
              <a:off x="4583212" y="5557193"/>
              <a:ext cx="88900" cy="88900"/>
            </a:xfrm>
            <a:prstGeom prst="octagon">
              <a:avLst>
                <a:gd name="adj" fmla="val 29287"/>
              </a:avLst>
            </a:prstGeom>
            <a:solidFill>
              <a:srgbClr val="0000FF"/>
            </a:solidFill>
            <a:ln w="9525" algn="ctr">
              <a:solidFill>
                <a:srgbClr val="0000FF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pt-BR" sz="1400">
                <a:solidFill>
                  <a:schemeClr val="bg2"/>
                </a:solidFill>
              </a:endParaRPr>
            </a:p>
          </p:txBody>
        </p:sp>
        <p:sp>
          <p:nvSpPr>
            <p:cNvPr id="26" name="AutoShape 46"/>
            <p:cNvSpPr>
              <a:spLocks noChangeArrowheads="1"/>
            </p:cNvSpPr>
            <p:nvPr/>
          </p:nvSpPr>
          <p:spPr bwMode="auto">
            <a:xfrm>
              <a:off x="4811812" y="5376218"/>
              <a:ext cx="88900" cy="88900"/>
            </a:xfrm>
            <a:prstGeom prst="octagon">
              <a:avLst>
                <a:gd name="adj" fmla="val 29287"/>
              </a:avLst>
            </a:prstGeom>
            <a:solidFill>
              <a:srgbClr val="0000FF"/>
            </a:solidFill>
            <a:ln w="9525" algn="ctr">
              <a:solidFill>
                <a:srgbClr val="0000FF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pt-BR" sz="1400">
                <a:solidFill>
                  <a:schemeClr val="bg2"/>
                </a:solidFill>
              </a:endParaRPr>
            </a:p>
          </p:txBody>
        </p:sp>
        <p:sp>
          <p:nvSpPr>
            <p:cNvPr id="27" name="AutoShape 47"/>
            <p:cNvSpPr>
              <a:spLocks noChangeArrowheads="1"/>
            </p:cNvSpPr>
            <p:nvPr/>
          </p:nvSpPr>
          <p:spPr bwMode="auto">
            <a:xfrm>
              <a:off x="4392712" y="5623868"/>
              <a:ext cx="88900" cy="88900"/>
            </a:xfrm>
            <a:prstGeom prst="octagon">
              <a:avLst>
                <a:gd name="adj" fmla="val 29287"/>
              </a:avLst>
            </a:prstGeom>
            <a:solidFill>
              <a:srgbClr val="0000FF"/>
            </a:solidFill>
            <a:ln w="9525" algn="ctr">
              <a:solidFill>
                <a:srgbClr val="0000FF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pt-BR" sz="1400">
                <a:solidFill>
                  <a:schemeClr val="bg2"/>
                </a:solidFill>
              </a:endParaRPr>
            </a:p>
          </p:txBody>
        </p:sp>
        <p:sp>
          <p:nvSpPr>
            <p:cNvPr id="28" name="AutoShape 48"/>
            <p:cNvSpPr>
              <a:spLocks noChangeArrowheads="1"/>
            </p:cNvSpPr>
            <p:nvPr/>
          </p:nvSpPr>
          <p:spPr bwMode="auto">
            <a:xfrm>
              <a:off x="5192812" y="5052368"/>
              <a:ext cx="88900" cy="88900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 algn="ctr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pt-BR" sz="1400">
                <a:solidFill>
                  <a:schemeClr val="bg2"/>
                </a:solidFill>
              </a:endParaRPr>
            </a:p>
          </p:txBody>
        </p:sp>
        <p:sp>
          <p:nvSpPr>
            <p:cNvPr id="29" name="AutoShape 49"/>
            <p:cNvSpPr>
              <a:spLocks noChangeArrowheads="1"/>
            </p:cNvSpPr>
            <p:nvPr/>
          </p:nvSpPr>
          <p:spPr bwMode="auto">
            <a:xfrm>
              <a:off x="5478562" y="4747568"/>
              <a:ext cx="88900" cy="88900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 algn="ctr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pt-BR" sz="1400">
                <a:solidFill>
                  <a:schemeClr val="bg2"/>
                </a:solidFill>
              </a:endParaRPr>
            </a:p>
          </p:txBody>
        </p:sp>
        <p:sp>
          <p:nvSpPr>
            <p:cNvPr id="30" name="AutoShape 50"/>
            <p:cNvSpPr>
              <a:spLocks noChangeArrowheads="1"/>
            </p:cNvSpPr>
            <p:nvPr/>
          </p:nvSpPr>
          <p:spPr bwMode="auto">
            <a:xfrm>
              <a:off x="5897662" y="4223693"/>
              <a:ext cx="88900" cy="88900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 algn="ctr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pt-BR" sz="1400">
                <a:solidFill>
                  <a:schemeClr val="bg2"/>
                </a:solidFill>
              </a:endParaRPr>
            </a:p>
          </p:txBody>
        </p:sp>
        <p:sp>
          <p:nvSpPr>
            <p:cNvPr id="31" name="Line 51"/>
            <p:cNvSpPr>
              <a:spLocks noChangeShapeType="1"/>
            </p:cNvSpPr>
            <p:nvPr/>
          </p:nvSpPr>
          <p:spPr bwMode="auto">
            <a:xfrm flipV="1">
              <a:off x="4045049" y="4330055"/>
              <a:ext cx="0" cy="14859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pt-BR" sz="1400">
                <a:solidFill>
                  <a:schemeClr val="bg2"/>
                </a:solidFill>
              </a:endParaRPr>
            </a:p>
          </p:txBody>
        </p:sp>
        <p:sp>
          <p:nvSpPr>
            <p:cNvPr id="32" name="Text Box 52"/>
            <p:cNvSpPr txBox="1">
              <a:spLocks noChangeArrowheads="1"/>
            </p:cNvSpPr>
            <p:nvPr/>
          </p:nvSpPr>
          <p:spPr bwMode="auto">
            <a:xfrm>
              <a:off x="4045049" y="4149080"/>
              <a:ext cx="457200" cy="30777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400" i="1" dirty="0"/>
                <a:t>x</a:t>
              </a:r>
              <a:r>
                <a:rPr lang="en-US" sz="1400" i="1" baseline="30000" dirty="0"/>
                <a:t>2</a:t>
              </a:r>
            </a:p>
          </p:txBody>
        </p:sp>
        <p:sp>
          <p:nvSpPr>
            <p:cNvPr id="33" name="Text Box 53"/>
            <p:cNvSpPr txBox="1">
              <a:spLocks noChangeArrowheads="1"/>
            </p:cNvSpPr>
            <p:nvPr/>
          </p:nvSpPr>
          <p:spPr bwMode="auto">
            <a:xfrm>
              <a:off x="6131024" y="5682605"/>
              <a:ext cx="457200" cy="30777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400" i="1" dirty="0"/>
                <a:t>x</a:t>
              </a:r>
              <a:endParaRPr lang="en-US" sz="1400" i="1" baseline="30000" dirty="0"/>
            </a:p>
          </p:txBody>
        </p:sp>
        <p:sp>
          <p:nvSpPr>
            <p:cNvPr id="34" name="Line 56"/>
            <p:cNvSpPr>
              <a:spLocks noChangeShapeType="1"/>
            </p:cNvSpPr>
            <p:nvPr/>
          </p:nvSpPr>
          <p:spPr bwMode="auto">
            <a:xfrm flipV="1">
              <a:off x="3406874" y="4634855"/>
              <a:ext cx="3181350" cy="12954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pt-BR" sz="1400">
                <a:solidFill>
                  <a:schemeClr val="bg2"/>
                </a:solidFill>
              </a:endParaRPr>
            </a:p>
          </p:txBody>
        </p:sp>
        <p:sp>
          <p:nvSpPr>
            <p:cNvPr id="35" name="Line 57"/>
            <p:cNvSpPr>
              <a:spLocks noChangeShapeType="1"/>
            </p:cNvSpPr>
            <p:nvPr/>
          </p:nvSpPr>
          <p:spPr bwMode="auto">
            <a:xfrm flipV="1">
              <a:off x="3402112" y="4558655"/>
              <a:ext cx="3114675" cy="1284288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dash"/>
              <a:round/>
              <a:headEnd/>
              <a:tailEnd/>
            </a:ln>
            <a:effectLst/>
          </p:spPr>
          <p:txBody>
            <a:bodyPr/>
            <a:lstStyle/>
            <a:p>
              <a:endParaRPr lang="pt-BR" sz="1400">
                <a:solidFill>
                  <a:schemeClr val="bg2"/>
                </a:solidFill>
              </a:endParaRPr>
            </a:p>
          </p:txBody>
        </p:sp>
        <p:sp>
          <p:nvSpPr>
            <p:cNvPr id="36" name="Line 58"/>
            <p:cNvSpPr>
              <a:spLocks noChangeShapeType="1"/>
            </p:cNvSpPr>
            <p:nvPr/>
          </p:nvSpPr>
          <p:spPr bwMode="auto">
            <a:xfrm flipV="1">
              <a:off x="3516412" y="4730105"/>
              <a:ext cx="3057525" cy="1246188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dash"/>
              <a:round/>
              <a:headEnd/>
              <a:tailEnd/>
            </a:ln>
            <a:effectLst/>
          </p:spPr>
          <p:txBody>
            <a:bodyPr/>
            <a:lstStyle/>
            <a:p>
              <a:endParaRPr lang="pt-BR" sz="1400">
                <a:solidFill>
                  <a:schemeClr val="bg2"/>
                </a:solidFill>
              </a:endParaRPr>
            </a:p>
          </p:txBody>
        </p:sp>
        <p:sp>
          <p:nvSpPr>
            <p:cNvPr id="37" name="Oval 59"/>
            <p:cNvSpPr>
              <a:spLocks noChangeArrowheads="1"/>
            </p:cNvSpPr>
            <p:nvPr/>
          </p:nvSpPr>
          <p:spPr bwMode="auto">
            <a:xfrm>
              <a:off x="5129312" y="4988868"/>
              <a:ext cx="228600" cy="219075"/>
            </a:xfrm>
            <a:prstGeom prst="ellipse">
              <a:avLst/>
            </a:prstGeom>
            <a:noFill/>
            <a:ln w="19050" algn="ctr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pt-BR" sz="1400">
                <a:solidFill>
                  <a:schemeClr val="bg2"/>
                </a:solidFill>
              </a:endParaRPr>
            </a:p>
          </p:txBody>
        </p:sp>
        <p:sp>
          <p:nvSpPr>
            <p:cNvPr id="38" name="Oval 60"/>
            <p:cNvSpPr>
              <a:spLocks noChangeArrowheads="1"/>
            </p:cNvSpPr>
            <p:nvPr/>
          </p:nvSpPr>
          <p:spPr bwMode="auto">
            <a:xfrm>
              <a:off x="4738787" y="5303193"/>
              <a:ext cx="228600" cy="219075"/>
            </a:xfrm>
            <a:prstGeom prst="ellipse">
              <a:avLst/>
            </a:prstGeom>
            <a:noFill/>
            <a:ln w="19050" algn="ctr">
              <a:solidFill>
                <a:srgbClr val="0000FF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pt-BR" sz="1400">
                <a:solidFill>
                  <a:schemeClr val="bg2"/>
                </a:solidFill>
              </a:endParaRPr>
            </a:p>
          </p:txBody>
        </p:sp>
        <p:sp>
          <p:nvSpPr>
            <p:cNvPr id="39" name="Oval 61"/>
            <p:cNvSpPr>
              <a:spLocks noChangeArrowheads="1"/>
            </p:cNvSpPr>
            <p:nvPr/>
          </p:nvSpPr>
          <p:spPr bwMode="auto">
            <a:xfrm>
              <a:off x="3671987" y="5579418"/>
              <a:ext cx="228600" cy="219075"/>
            </a:xfrm>
            <a:prstGeom prst="ellipse">
              <a:avLst/>
            </a:prstGeom>
            <a:noFill/>
            <a:ln w="19050" algn="ctr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pt-BR" sz="1400">
                <a:solidFill>
                  <a:schemeClr val="bg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10255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SVM Não-Linear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2400" dirty="0"/>
              <a:t>O espaço de atributos original pode ser mapeado em um espaço de atributos de dimensão maior onde o conjunto de treinamento é linearmente separável: </a:t>
            </a:r>
          </a:p>
          <a:p>
            <a:endParaRPr lang="pt-BR" dirty="0"/>
          </a:p>
          <a:p>
            <a:endParaRPr lang="pt-BR" sz="2400" dirty="0"/>
          </a:p>
        </p:txBody>
      </p:sp>
      <p:grpSp>
        <p:nvGrpSpPr>
          <p:cNvPr id="4" name="Group 3"/>
          <p:cNvGrpSpPr/>
          <p:nvPr/>
        </p:nvGrpSpPr>
        <p:grpSpPr>
          <a:xfrm>
            <a:off x="2200474" y="2922662"/>
            <a:ext cx="3319463" cy="3041650"/>
            <a:chOff x="676473" y="2763614"/>
            <a:chExt cx="3319463" cy="3041650"/>
          </a:xfrm>
        </p:grpSpPr>
        <p:sp>
          <p:nvSpPr>
            <p:cNvPr id="5" name="Line 42"/>
            <p:cNvSpPr>
              <a:spLocks noChangeShapeType="1"/>
            </p:cNvSpPr>
            <p:nvPr/>
          </p:nvSpPr>
          <p:spPr bwMode="auto">
            <a:xfrm flipV="1">
              <a:off x="2297311" y="2763614"/>
              <a:ext cx="0" cy="304165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pt-BR"/>
            </a:p>
          </p:txBody>
        </p:sp>
        <p:sp>
          <p:nvSpPr>
            <p:cNvPr id="6" name="Line 43"/>
            <p:cNvSpPr>
              <a:spLocks noChangeShapeType="1"/>
            </p:cNvSpPr>
            <p:nvPr/>
          </p:nvSpPr>
          <p:spPr bwMode="auto">
            <a:xfrm flipV="1">
              <a:off x="676473" y="4374927"/>
              <a:ext cx="3319463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pt-BR"/>
            </a:p>
          </p:txBody>
        </p:sp>
        <p:sp>
          <p:nvSpPr>
            <p:cNvPr id="7" name="AutoShape 44"/>
            <p:cNvSpPr>
              <a:spLocks noChangeArrowheads="1"/>
            </p:cNvSpPr>
            <p:nvPr/>
          </p:nvSpPr>
          <p:spPr bwMode="auto">
            <a:xfrm>
              <a:off x="2327473" y="3595464"/>
              <a:ext cx="88900" cy="88900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 algn="ctr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8" name="AutoShape 45"/>
            <p:cNvSpPr>
              <a:spLocks noChangeArrowheads="1"/>
            </p:cNvSpPr>
            <p:nvPr/>
          </p:nvSpPr>
          <p:spPr bwMode="auto">
            <a:xfrm>
              <a:off x="1752798" y="3952652"/>
              <a:ext cx="88900" cy="88900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 algn="ctr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9" name="AutoShape 46"/>
            <p:cNvSpPr>
              <a:spLocks noChangeArrowheads="1"/>
            </p:cNvSpPr>
            <p:nvPr/>
          </p:nvSpPr>
          <p:spPr bwMode="auto">
            <a:xfrm>
              <a:off x="1905198" y="4498752"/>
              <a:ext cx="88900" cy="88900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 algn="ctr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10" name="AutoShape 47"/>
            <p:cNvSpPr>
              <a:spLocks noChangeArrowheads="1"/>
            </p:cNvSpPr>
            <p:nvPr/>
          </p:nvSpPr>
          <p:spPr bwMode="auto">
            <a:xfrm>
              <a:off x="2438598" y="4975002"/>
              <a:ext cx="88900" cy="88900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 algn="ctr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11" name="AutoShape 48"/>
            <p:cNvSpPr>
              <a:spLocks noChangeArrowheads="1"/>
            </p:cNvSpPr>
            <p:nvPr/>
          </p:nvSpPr>
          <p:spPr bwMode="auto">
            <a:xfrm>
              <a:off x="2019498" y="3641502"/>
              <a:ext cx="88900" cy="88900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 algn="ctr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12" name="AutoShape 49"/>
            <p:cNvSpPr>
              <a:spLocks noChangeArrowheads="1"/>
            </p:cNvSpPr>
            <p:nvPr/>
          </p:nvSpPr>
          <p:spPr bwMode="auto">
            <a:xfrm>
              <a:off x="1524198" y="4270152"/>
              <a:ext cx="88900" cy="88900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 algn="ctr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13" name="AutoShape 50"/>
            <p:cNvSpPr>
              <a:spLocks noChangeArrowheads="1"/>
            </p:cNvSpPr>
            <p:nvPr/>
          </p:nvSpPr>
          <p:spPr bwMode="auto">
            <a:xfrm>
              <a:off x="1943298" y="5013102"/>
              <a:ext cx="88900" cy="88900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 algn="ctr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14" name="AutoShape 51"/>
            <p:cNvSpPr>
              <a:spLocks noChangeArrowheads="1"/>
            </p:cNvSpPr>
            <p:nvPr/>
          </p:nvSpPr>
          <p:spPr bwMode="auto">
            <a:xfrm>
              <a:off x="2438598" y="4041552"/>
              <a:ext cx="88900" cy="88900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 algn="ctr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15" name="AutoShape 52"/>
            <p:cNvSpPr>
              <a:spLocks noChangeArrowheads="1"/>
            </p:cNvSpPr>
            <p:nvPr/>
          </p:nvSpPr>
          <p:spPr bwMode="auto">
            <a:xfrm>
              <a:off x="3340298" y="4028852"/>
              <a:ext cx="88900" cy="88900"/>
            </a:xfrm>
            <a:prstGeom prst="octagon">
              <a:avLst>
                <a:gd name="adj" fmla="val 29287"/>
              </a:avLst>
            </a:prstGeom>
            <a:solidFill>
              <a:srgbClr val="0000FF"/>
            </a:solidFill>
            <a:ln w="9525" algn="ctr">
              <a:solidFill>
                <a:srgbClr val="0000FF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16" name="AutoShape 53"/>
            <p:cNvSpPr>
              <a:spLocks noChangeArrowheads="1"/>
            </p:cNvSpPr>
            <p:nvPr/>
          </p:nvSpPr>
          <p:spPr bwMode="auto">
            <a:xfrm>
              <a:off x="3200598" y="5241702"/>
              <a:ext cx="88900" cy="88900"/>
            </a:xfrm>
            <a:prstGeom prst="octagon">
              <a:avLst>
                <a:gd name="adj" fmla="val 29287"/>
              </a:avLst>
            </a:prstGeom>
            <a:solidFill>
              <a:srgbClr val="0000FF"/>
            </a:solidFill>
            <a:ln w="9525" algn="ctr">
              <a:solidFill>
                <a:srgbClr val="0000FF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17" name="AutoShape 54"/>
            <p:cNvSpPr>
              <a:spLocks noChangeArrowheads="1"/>
            </p:cNvSpPr>
            <p:nvPr/>
          </p:nvSpPr>
          <p:spPr bwMode="auto">
            <a:xfrm>
              <a:off x="952698" y="4155852"/>
              <a:ext cx="88900" cy="88900"/>
            </a:xfrm>
            <a:prstGeom prst="octagon">
              <a:avLst>
                <a:gd name="adj" fmla="val 29287"/>
              </a:avLst>
            </a:prstGeom>
            <a:solidFill>
              <a:srgbClr val="0000FF"/>
            </a:solidFill>
            <a:ln w="9525" algn="ctr">
              <a:solidFill>
                <a:srgbClr val="0000FF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18" name="AutoShape 55"/>
            <p:cNvSpPr>
              <a:spLocks noChangeArrowheads="1"/>
            </p:cNvSpPr>
            <p:nvPr/>
          </p:nvSpPr>
          <p:spPr bwMode="auto">
            <a:xfrm>
              <a:off x="2463998" y="5610002"/>
              <a:ext cx="88900" cy="88900"/>
            </a:xfrm>
            <a:prstGeom prst="octagon">
              <a:avLst>
                <a:gd name="adj" fmla="val 29287"/>
              </a:avLst>
            </a:prstGeom>
            <a:solidFill>
              <a:srgbClr val="0000FF"/>
            </a:solidFill>
            <a:ln w="9525" algn="ctr">
              <a:solidFill>
                <a:srgbClr val="0000FF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19" name="AutoShape 56"/>
            <p:cNvSpPr>
              <a:spLocks noChangeArrowheads="1"/>
            </p:cNvSpPr>
            <p:nvPr/>
          </p:nvSpPr>
          <p:spPr bwMode="auto">
            <a:xfrm>
              <a:off x="3429198" y="4765452"/>
              <a:ext cx="88900" cy="88900"/>
            </a:xfrm>
            <a:prstGeom prst="octagon">
              <a:avLst>
                <a:gd name="adj" fmla="val 29287"/>
              </a:avLst>
            </a:prstGeom>
            <a:solidFill>
              <a:srgbClr val="0000FF"/>
            </a:solidFill>
            <a:ln w="9525" algn="ctr">
              <a:solidFill>
                <a:srgbClr val="0000FF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20" name="AutoShape 57"/>
            <p:cNvSpPr>
              <a:spLocks noChangeArrowheads="1"/>
            </p:cNvSpPr>
            <p:nvPr/>
          </p:nvSpPr>
          <p:spPr bwMode="auto">
            <a:xfrm>
              <a:off x="1492448" y="5305202"/>
              <a:ext cx="88900" cy="88900"/>
            </a:xfrm>
            <a:prstGeom prst="octagon">
              <a:avLst>
                <a:gd name="adj" fmla="val 29287"/>
              </a:avLst>
            </a:prstGeom>
            <a:solidFill>
              <a:srgbClr val="0000FF"/>
            </a:solidFill>
            <a:ln w="9525" algn="ctr">
              <a:solidFill>
                <a:srgbClr val="0000FF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21" name="AutoShape 58"/>
            <p:cNvSpPr>
              <a:spLocks noChangeArrowheads="1"/>
            </p:cNvSpPr>
            <p:nvPr/>
          </p:nvSpPr>
          <p:spPr bwMode="auto">
            <a:xfrm>
              <a:off x="1181298" y="4822602"/>
              <a:ext cx="88900" cy="88900"/>
            </a:xfrm>
            <a:prstGeom prst="octagon">
              <a:avLst>
                <a:gd name="adj" fmla="val 29287"/>
              </a:avLst>
            </a:prstGeom>
            <a:solidFill>
              <a:srgbClr val="0000FF"/>
            </a:solidFill>
            <a:ln w="9525" algn="ctr">
              <a:solidFill>
                <a:srgbClr val="0000FF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22" name="AutoShape 59"/>
            <p:cNvSpPr>
              <a:spLocks noChangeArrowheads="1"/>
            </p:cNvSpPr>
            <p:nvPr/>
          </p:nvSpPr>
          <p:spPr bwMode="auto">
            <a:xfrm>
              <a:off x="1238448" y="3298602"/>
              <a:ext cx="88900" cy="88900"/>
            </a:xfrm>
            <a:prstGeom prst="octagon">
              <a:avLst>
                <a:gd name="adj" fmla="val 29287"/>
              </a:avLst>
            </a:prstGeom>
            <a:solidFill>
              <a:srgbClr val="0000FF"/>
            </a:solidFill>
            <a:ln w="9525" algn="ctr">
              <a:solidFill>
                <a:srgbClr val="0000FF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23" name="AutoShape 61"/>
            <p:cNvSpPr>
              <a:spLocks noChangeArrowheads="1"/>
            </p:cNvSpPr>
            <p:nvPr/>
          </p:nvSpPr>
          <p:spPr bwMode="auto">
            <a:xfrm>
              <a:off x="2733873" y="4433664"/>
              <a:ext cx="88900" cy="88900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 algn="ctr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24" name="AutoShape 62"/>
            <p:cNvSpPr>
              <a:spLocks noChangeArrowheads="1"/>
            </p:cNvSpPr>
            <p:nvPr/>
          </p:nvSpPr>
          <p:spPr bwMode="auto">
            <a:xfrm>
              <a:off x="2352873" y="4567014"/>
              <a:ext cx="88900" cy="88900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 algn="ctr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25" name="AutoShape 63"/>
            <p:cNvSpPr>
              <a:spLocks noChangeArrowheads="1"/>
            </p:cNvSpPr>
            <p:nvPr/>
          </p:nvSpPr>
          <p:spPr bwMode="auto">
            <a:xfrm>
              <a:off x="2638623" y="3328764"/>
              <a:ext cx="88900" cy="88900"/>
            </a:xfrm>
            <a:prstGeom prst="octagon">
              <a:avLst>
                <a:gd name="adj" fmla="val 29287"/>
              </a:avLst>
            </a:prstGeom>
            <a:solidFill>
              <a:srgbClr val="0000FF"/>
            </a:solidFill>
            <a:ln w="9525" algn="ctr">
              <a:solidFill>
                <a:srgbClr val="0000FF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26" name="Oval 66"/>
            <p:cNvSpPr>
              <a:spLocks noChangeArrowheads="1"/>
            </p:cNvSpPr>
            <p:nvPr/>
          </p:nvSpPr>
          <p:spPr bwMode="auto">
            <a:xfrm>
              <a:off x="1343223" y="3414489"/>
              <a:ext cx="1885950" cy="1905000"/>
            </a:xfrm>
            <a:prstGeom prst="ellipse">
              <a:avLst/>
            </a:prstGeom>
            <a:noFill/>
            <a:ln w="15875" algn="ctr">
              <a:solidFill>
                <a:srgbClr val="000000"/>
              </a:solidFill>
              <a:prstDash val="sysDot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27" name="AutoShape 67"/>
            <p:cNvSpPr>
              <a:spLocks noChangeArrowheads="1"/>
            </p:cNvSpPr>
            <p:nvPr/>
          </p:nvSpPr>
          <p:spPr bwMode="auto">
            <a:xfrm>
              <a:off x="1390848" y="3451002"/>
              <a:ext cx="88900" cy="88900"/>
            </a:xfrm>
            <a:prstGeom prst="octagon">
              <a:avLst>
                <a:gd name="adj" fmla="val 29287"/>
              </a:avLst>
            </a:prstGeom>
            <a:solidFill>
              <a:srgbClr val="0000FF"/>
            </a:solidFill>
            <a:ln w="9525" algn="ctr">
              <a:solidFill>
                <a:srgbClr val="0000FF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28" name="AutoShape 68"/>
            <p:cNvSpPr>
              <a:spLocks noChangeArrowheads="1"/>
            </p:cNvSpPr>
            <p:nvPr/>
          </p:nvSpPr>
          <p:spPr bwMode="auto">
            <a:xfrm>
              <a:off x="3314898" y="3431952"/>
              <a:ext cx="88900" cy="88900"/>
            </a:xfrm>
            <a:prstGeom prst="octagon">
              <a:avLst>
                <a:gd name="adj" fmla="val 29287"/>
              </a:avLst>
            </a:prstGeom>
            <a:solidFill>
              <a:srgbClr val="0000FF"/>
            </a:solidFill>
            <a:ln w="9525" algn="ctr">
              <a:solidFill>
                <a:srgbClr val="0000FF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pt-BR"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6169670" y="2852936"/>
            <a:ext cx="3814763" cy="3327400"/>
            <a:chOff x="4645669" y="2693888"/>
            <a:chExt cx="3814763" cy="3327400"/>
          </a:xfrm>
        </p:grpSpPr>
        <p:sp>
          <p:nvSpPr>
            <p:cNvPr id="30" name="Line 69"/>
            <p:cNvSpPr>
              <a:spLocks noChangeShapeType="1"/>
            </p:cNvSpPr>
            <p:nvPr/>
          </p:nvSpPr>
          <p:spPr bwMode="auto">
            <a:xfrm flipH="1" flipV="1">
              <a:off x="6142682" y="2693888"/>
              <a:ext cx="0" cy="207010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pt-BR"/>
            </a:p>
          </p:txBody>
        </p:sp>
        <p:sp>
          <p:nvSpPr>
            <p:cNvPr id="31" name="Line 70"/>
            <p:cNvSpPr>
              <a:spLocks noChangeShapeType="1"/>
            </p:cNvSpPr>
            <p:nvPr/>
          </p:nvSpPr>
          <p:spPr bwMode="auto">
            <a:xfrm>
              <a:off x="6112519" y="4781451"/>
              <a:ext cx="2347913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pt-BR"/>
            </a:p>
          </p:txBody>
        </p:sp>
        <p:sp>
          <p:nvSpPr>
            <p:cNvPr id="32" name="AutoShape 71"/>
            <p:cNvSpPr>
              <a:spLocks noChangeArrowheads="1"/>
            </p:cNvSpPr>
            <p:nvPr/>
          </p:nvSpPr>
          <p:spPr bwMode="auto">
            <a:xfrm>
              <a:off x="6410969" y="4144863"/>
              <a:ext cx="88900" cy="88900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 algn="ctr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33" name="AutoShape 72"/>
            <p:cNvSpPr>
              <a:spLocks noChangeArrowheads="1"/>
            </p:cNvSpPr>
            <p:nvPr/>
          </p:nvSpPr>
          <p:spPr bwMode="auto">
            <a:xfrm>
              <a:off x="5836294" y="4502051"/>
              <a:ext cx="88900" cy="88900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 algn="ctr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34" name="AutoShape 73"/>
            <p:cNvSpPr>
              <a:spLocks noChangeArrowheads="1"/>
            </p:cNvSpPr>
            <p:nvPr/>
          </p:nvSpPr>
          <p:spPr bwMode="auto">
            <a:xfrm>
              <a:off x="6217294" y="5057676"/>
              <a:ext cx="88900" cy="88900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 algn="ctr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35" name="AutoShape 74"/>
            <p:cNvSpPr>
              <a:spLocks noChangeArrowheads="1"/>
            </p:cNvSpPr>
            <p:nvPr/>
          </p:nvSpPr>
          <p:spPr bwMode="auto">
            <a:xfrm>
              <a:off x="7036444" y="5057676"/>
              <a:ext cx="88900" cy="88900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 algn="ctr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36" name="AutoShape 75"/>
            <p:cNvSpPr>
              <a:spLocks noChangeArrowheads="1"/>
            </p:cNvSpPr>
            <p:nvPr/>
          </p:nvSpPr>
          <p:spPr bwMode="auto">
            <a:xfrm>
              <a:off x="6102994" y="4190901"/>
              <a:ext cx="88900" cy="88900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 algn="ctr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37" name="AutoShape 76"/>
            <p:cNvSpPr>
              <a:spLocks noChangeArrowheads="1"/>
            </p:cNvSpPr>
            <p:nvPr/>
          </p:nvSpPr>
          <p:spPr bwMode="auto">
            <a:xfrm>
              <a:off x="6312544" y="4467126"/>
              <a:ext cx="88900" cy="88900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 algn="ctr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38" name="AutoShape 77"/>
            <p:cNvSpPr>
              <a:spLocks noChangeArrowheads="1"/>
            </p:cNvSpPr>
            <p:nvPr/>
          </p:nvSpPr>
          <p:spPr bwMode="auto">
            <a:xfrm>
              <a:off x="6541144" y="5095776"/>
              <a:ext cx="88900" cy="88900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 algn="ctr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39" name="AutoShape 78"/>
            <p:cNvSpPr>
              <a:spLocks noChangeArrowheads="1"/>
            </p:cNvSpPr>
            <p:nvPr/>
          </p:nvSpPr>
          <p:spPr bwMode="auto">
            <a:xfrm>
              <a:off x="6522094" y="4590951"/>
              <a:ext cx="88900" cy="88900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 algn="ctr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40" name="AutoShape 79"/>
            <p:cNvSpPr>
              <a:spLocks noChangeArrowheads="1"/>
            </p:cNvSpPr>
            <p:nvPr/>
          </p:nvSpPr>
          <p:spPr bwMode="auto">
            <a:xfrm>
              <a:off x="8128644" y="4225826"/>
              <a:ext cx="88900" cy="88900"/>
            </a:xfrm>
            <a:prstGeom prst="octagon">
              <a:avLst>
                <a:gd name="adj" fmla="val 29287"/>
              </a:avLst>
            </a:prstGeom>
            <a:solidFill>
              <a:srgbClr val="0000FF"/>
            </a:solidFill>
            <a:ln w="9525" algn="ctr">
              <a:solidFill>
                <a:srgbClr val="0000FF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41" name="AutoShape 80"/>
            <p:cNvSpPr>
              <a:spLocks noChangeArrowheads="1"/>
            </p:cNvSpPr>
            <p:nvPr/>
          </p:nvSpPr>
          <p:spPr bwMode="auto">
            <a:xfrm>
              <a:off x="7988944" y="5438676"/>
              <a:ext cx="88900" cy="88900"/>
            </a:xfrm>
            <a:prstGeom prst="octagon">
              <a:avLst>
                <a:gd name="adj" fmla="val 29287"/>
              </a:avLst>
            </a:prstGeom>
            <a:solidFill>
              <a:srgbClr val="0000FF"/>
            </a:solidFill>
            <a:ln w="9525" algn="ctr">
              <a:solidFill>
                <a:srgbClr val="0000FF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42" name="AutoShape 81"/>
            <p:cNvSpPr>
              <a:spLocks noChangeArrowheads="1"/>
            </p:cNvSpPr>
            <p:nvPr/>
          </p:nvSpPr>
          <p:spPr bwMode="auto">
            <a:xfrm>
              <a:off x="7512694" y="3190776"/>
              <a:ext cx="88900" cy="88900"/>
            </a:xfrm>
            <a:prstGeom prst="octagon">
              <a:avLst>
                <a:gd name="adj" fmla="val 29287"/>
              </a:avLst>
            </a:prstGeom>
            <a:solidFill>
              <a:srgbClr val="0000FF"/>
            </a:solidFill>
            <a:ln w="9525" algn="ctr">
              <a:solidFill>
                <a:srgbClr val="0000FF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43" name="AutoShape 82"/>
            <p:cNvSpPr>
              <a:spLocks noChangeArrowheads="1"/>
            </p:cNvSpPr>
            <p:nvPr/>
          </p:nvSpPr>
          <p:spPr bwMode="auto">
            <a:xfrm>
              <a:off x="7519044" y="4454426"/>
              <a:ext cx="88900" cy="88900"/>
            </a:xfrm>
            <a:prstGeom prst="octagon">
              <a:avLst>
                <a:gd name="adj" fmla="val 29287"/>
              </a:avLst>
            </a:prstGeom>
            <a:solidFill>
              <a:srgbClr val="0000FF"/>
            </a:solidFill>
            <a:ln w="9525" algn="ctr">
              <a:solidFill>
                <a:srgbClr val="0000FF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44" name="AutoShape 83"/>
            <p:cNvSpPr>
              <a:spLocks noChangeArrowheads="1"/>
            </p:cNvSpPr>
            <p:nvPr/>
          </p:nvSpPr>
          <p:spPr bwMode="auto">
            <a:xfrm>
              <a:off x="8217544" y="4962426"/>
              <a:ext cx="88900" cy="88900"/>
            </a:xfrm>
            <a:prstGeom prst="octagon">
              <a:avLst>
                <a:gd name="adj" fmla="val 29287"/>
              </a:avLst>
            </a:prstGeom>
            <a:solidFill>
              <a:srgbClr val="0000FF"/>
            </a:solidFill>
            <a:ln w="9525" algn="ctr">
              <a:solidFill>
                <a:srgbClr val="0000FF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45" name="AutoShape 84"/>
            <p:cNvSpPr>
              <a:spLocks noChangeArrowheads="1"/>
            </p:cNvSpPr>
            <p:nvPr/>
          </p:nvSpPr>
          <p:spPr bwMode="auto">
            <a:xfrm>
              <a:off x="7042794" y="3901976"/>
              <a:ext cx="88900" cy="88900"/>
            </a:xfrm>
            <a:prstGeom prst="octagon">
              <a:avLst>
                <a:gd name="adj" fmla="val 29287"/>
              </a:avLst>
            </a:prstGeom>
            <a:solidFill>
              <a:srgbClr val="0000FF"/>
            </a:solidFill>
            <a:ln w="9525" algn="ctr">
              <a:solidFill>
                <a:srgbClr val="0000FF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46" name="AutoShape 85"/>
            <p:cNvSpPr>
              <a:spLocks noChangeArrowheads="1"/>
            </p:cNvSpPr>
            <p:nvPr/>
          </p:nvSpPr>
          <p:spPr bwMode="auto">
            <a:xfrm>
              <a:off x="7646044" y="5133876"/>
              <a:ext cx="88900" cy="88900"/>
            </a:xfrm>
            <a:prstGeom prst="octagon">
              <a:avLst>
                <a:gd name="adj" fmla="val 29287"/>
              </a:avLst>
            </a:prstGeom>
            <a:solidFill>
              <a:srgbClr val="0000FF"/>
            </a:solidFill>
            <a:ln w="9525" algn="ctr">
              <a:solidFill>
                <a:srgbClr val="0000FF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47" name="AutoShape 86"/>
            <p:cNvSpPr>
              <a:spLocks noChangeArrowheads="1"/>
            </p:cNvSpPr>
            <p:nvPr/>
          </p:nvSpPr>
          <p:spPr bwMode="auto">
            <a:xfrm>
              <a:off x="7436494" y="3400326"/>
              <a:ext cx="88900" cy="88900"/>
            </a:xfrm>
            <a:prstGeom prst="octagon">
              <a:avLst>
                <a:gd name="adj" fmla="val 29287"/>
              </a:avLst>
            </a:prstGeom>
            <a:solidFill>
              <a:srgbClr val="0000FF"/>
            </a:solidFill>
            <a:ln w="9525" algn="ctr">
              <a:solidFill>
                <a:srgbClr val="0000FF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48" name="AutoShape 87"/>
            <p:cNvSpPr>
              <a:spLocks noChangeArrowheads="1"/>
            </p:cNvSpPr>
            <p:nvPr/>
          </p:nvSpPr>
          <p:spPr bwMode="auto">
            <a:xfrm>
              <a:off x="6045844" y="4906863"/>
              <a:ext cx="88900" cy="88900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 algn="ctr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49" name="AutoShape 88"/>
            <p:cNvSpPr>
              <a:spLocks noChangeArrowheads="1"/>
            </p:cNvSpPr>
            <p:nvPr/>
          </p:nvSpPr>
          <p:spPr bwMode="auto">
            <a:xfrm>
              <a:off x="5664844" y="5040213"/>
              <a:ext cx="88900" cy="88900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 algn="ctr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50" name="AutoShape 89"/>
            <p:cNvSpPr>
              <a:spLocks noChangeArrowheads="1"/>
            </p:cNvSpPr>
            <p:nvPr/>
          </p:nvSpPr>
          <p:spPr bwMode="auto">
            <a:xfrm>
              <a:off x="7426969" y="3525738"/>
              <a:ext cx="88900" cy="88900"/>
            </a:xfrm>
            <a:prstGeom prst="octagon">
              <a:avLst>
                <a:gd name="adj" fmla="val 29287"/>
              </a:avLst>
            </a:prstGeom>
            <a:solidFill>
              <a:srgbClr val="0000FF"/>
            </a:solidFill>
            <a:ln w="9525" algn="ctr">
              <a:solidFill>
                <a:srgbClr val="0000FF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51" name="AutoShape 91"/>
            <p:cNvSpPr>
              <a:spLocks noChangeArrowheads="1"/>
            </p:cNvSpPr>
            <p:nvPr/>
          </p:nvSpPr>
          <p:spPr bwMode="auto">
            <a:xfrm>
              <a:off x="6979294" y="3057426"/>
              <a:ext cx="88900" cy="88900"/>
            </a:xfrm>
            <a:prstGeom prst="octagon">
              <a:avLst>
                <a:gd name="adj" fmla="val 29287"/>
              </a:avLst>
            </a:prstGeom>
            <a:solidFill>
              <a:srgbClr val="0000FF"/>
            </a:solidFill>
            <a:ln w="9525" algn="ctr">
              <a:solidFill>
                <a:srgbClr val="0000FF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52" name="AutoShape 92"/>
            <p:cNvSpPr>
              <a:spLocks noChangeArrowheads="1"/>
            </p:cNvSpPr>
            <p:nvPr/>
          </p:nvSpPr>
          <p:spPr bwMode="auto">
            <a:xfrm>
              <a:off x="8103244" y="3628926"/>
              <a:ext cx="88900" cy="88900"/>
            </a:xfrm>
            <a:prstGeom prst="octagon">
              <a:avLst>
                <a:gd name="adj" fmla="val 29287"/>
              </a:avLst>
            </a:prstGeom>
            <a:solidFill>
              <a:srgbClr val="0000FF"/>
            </a:solidFill>
            <a:ln w="9525" algn="ctr">
              <a:solidFill>
                <a:srgbClr val="0000FF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53" name="Line 93"/>
            <p:cNvSpPr>
              <a:spLocks noChangeShapeType="1"/>
            </p:cNvSpPr>
            <p:nvPr/>
          </p:nvSpPr>
          <p:spPr bwMode="auto">
            <a:xfrm flipH="1">
              <a:off x="4894907" y="4783038"/>
              <a:ext cx="1238250" cy="99695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pt-BR"/>
            </a:p>
          </p:txBody>
        </p:sp>
        <p:sp>
          <p:nvSpPr>
            <p:cNvPr id="54" name="Line 94"/>
            <p:cNvSpPr>
              <a:spLocks noChangeShapeType="1"/>
            </p:cNvSpPr>
            <p:nvPr/>
          </p:nvSpPr>
          <p:spPr bwMode="auto">
            <a:xfrm>
              <a:off x="6131569" y="3430488"/>
              <a:ext cx="1447800" cy="1333500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prstDash val="sysDot"/>
              <a:round/>
              <a:headEnd/>
              <a:tailEnd/>
            </a:ln>
            <a:effectLst/>
          </p:spPr>
          <p:txBody>
            <a:bodyPr/>
            <a:lstStyle/>
            <a:p>
              <a:endParaRPr lang="pt-BR"/>
            </a:p>
          </p:txBody>
        </p:sp>
        <p:sp>
          <p:nvSpPr>
            <p:cNvPr id="55" name="Line 95"/>
            <p:cNvSpPr>
              <a:spLocks noChangeShapeType="1"/>
            </p:cNvSpPr>
            <p:nvPr/>
          </p:nvSpPr>
          <p:spPr bwMode="auto">
            <a:xfrm flipV="1">
              <a:off x="6360169" y="4802088"/>
              <a:ext cx="1219200" cy="1219200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prstDash val="sysDot"/>
              <a:round/>
              <a:headEnd/>
              <a:tailEnd/>
            </a:ln>
            <a:effectLst/>
          </p:spPr>
          <p:txBody>
            <a:bodyPr/>
            <a:lstStyle/>
            <a:p>
              <a:endParaRPr lang="pt-BR"/>
            </a:p>
          </p:txBody>
        </p:sp>
        <p:sp>
          <p:nvSpPr>
            <p:cNvPr id="56" name="Line 96"/>
            <p:cNvSpPr>
              <a:spLocks noChangeShapeType="1"/>
            </p:cNvSpPr>
            <p:nvPr/>
          </p:nvSpPr>
          <p:spPr bwMode="auto">
            <a:xfrm flipV="1">
              <a:off x="4664719" y="3468588"/>
              <a:ext cx="1466850" cy="838200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prstDash val="sysDot"/>
              <a:round/>
              <a:headEnd/>
              <a:tailEnd/>
            </a:ln>
            <a:effectLst/>
          </p:spPr>
          <p:txBody>
            <a:bodyPr/>
            <a:lstStyle/>
            <a:p>
              <a:endParaRPr lang="pt-BR"/>
            </a:p>
          </p:txBody>
        </p:sp>
        <p:sp>
          <p:nvSpPr>
            <p:cNvPr id="57" name="Line 97"/>
            <p:cNvSpPr>
              <a:spLocks noChangeShapeType="1"/>
            </p:cNvSpPr>
            <p:nvPr/>
          </p:nvSpPr>
          <p:spPr bwMode="auto">
            <a:xfrm>
              <a:off x="4645669" y="4306788"/>
              <a:ext cx="1714500" cy="1695450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prstDash val="sysDot"/>
              <a:round/>
              <a:headEnd/>
              <a:tailEnd/>
            </a:ln>
            <a:effectLst/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58" name="AutoShape 98"/>
          <p:cNvSpPr>
            <a:spLocks noChangeArrowheads="1"/>
          </p:cNvSpPr>
          <p:nvPr/>
        </p:nvSpPr>
        <p:spPr bwMode="auto">
          <a:xfrm>
            <a:off x="5208513" y="3011984"/>
            <a:ext cx="1638300" cy="457200"/>
          </a:xfrm>
          <a:prstGeom prst="curvedDownArrow">
            <a:avLst>
              <a:gd name="adj1" fmla="val 71667"/>
              <a:gd name="adj2" fmla="val 143333"/>
              <a:gd name="adj3" fmla="val 33333"/>
            </a:avLst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pt-BR"/>
          </a:p>
        </p:txBody>
      </p:sp>
      <p:sp>
        <p:nvSpPr>
          <p:cNvPr id="59" name="Text Box 99"/>
          <p:cNvSpPr txBox="1">
            <a:spLocks noChangeArrowheads="1"/>
          </p:cNvSpPr>
          <p:nvPr/>
        </p:nvSpPr>
        <p:spPr bwMode="auto">
          <a:xfrm>
            <a:off x="5037460" y="3520877"/>
            <a:ext cx="1994644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l-GR" sz="1600" dirty="0">
                <a:cs typeface="Times New Roman" pitchFamily="18" charset="0"/>
              </a:rPr>
              <a:t>Φ</a:t>
            </a:r>
            <a:r>
              <a:rPr lang="en-US" sz="1600" dirty="0">
                <a:cs typeface="Times New Roman" pitchFamily="18" charset="0"/>
              </a:rPr>
              <a:t>:  </a:t>
            </a:r>
            <a:r>
              <a:rPr lang="en-US" sz="1600" b="1" dirty="0">
                <a:cs typeface="Times New Roman" pitchFamily="18" charset="0"/>
              </a:rPr>
              <a:t>x</a:t>
            </a:r>
            <a:r>
              <a:rPr lang="en-US" sz="1600" b="1" baseline="-25000" dirty="0">
                <a:cs typeface="Times New Roman" pitchFamily="18" charset="0"/>
              </a:rPr>
              <a:t> </a:t>
            </a:r>
            <a:r>
              <a:rPr lang="en-US" sz="1600" b="1" dirty="0">
                <a:cs typeface="Times New Roman" pitchFamily="18" charset="0"/>
              </a:rPr>
              <a:t>→</a:t>
            </a:r>
            <a:r>
              <a:rPr lang="en-US" sz="1600" dirty="0">
                <a:cs typeface="Times New Roman" pitchFamily="18" charset="0"/>
              </a:rPr>
              <a:t> </a:t>
            </a:r>
            <a:r>
              <a:rPr lang="el-GR" sz="1600" b="1" dirty="0">
                <a:cs typeface="Times New Roman" pitchFamily="18" charset="0"/>
              </a:rPr>
              <a:t>φ</a:t>
            </a:r>
            <a:r>
              <a:rPr lang="en-US" sz="1600" dirty="0">
                <a:cs typeface="Times New Roman" pitchFamily="18" charset="0"/>
              </a:rPr>
              <a:t>(</a:t>
            </a:r>
            <a:r>
              <a:rPr lang="en-US" sz="1600" b="1" dirty="0">
                <a:cs typeface="Times New Roman" pitchFamily="18" charset="0"/>
              </a:rPr>
              <a:t>x</a:t>
            </a:r>
            <a:r>
              <a:rPr lang="en-US" sz="1600" dirty="0">
                <a:cs typeface="Times New Roman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956453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SVM Não-Linear Exemplo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pt-BR" sz="2000" dirty="0"/>
              <a:t>Considerando o seguinte conjunto de exemplos de treinamento que não são linearmente separáveis: </a:t>
            </a:r>
          </a:p>
          <a:p>
            <a:endParaRPr lang="pt-BR" sz="2000" dirty="0"/>
          </a:p>
          <a:p>
            <a:endParaRPr lang="pt-BR" sz="2000" dirty="0"/>
          </a:p>
          <a:p>
            <a:r>
              <a:rPr lang="pt-BR" sz="2000" dirty="0"/>
              <a:t>Elevando para uma dimensão linearmente separável (R</a:t>
            </a:r>
            <a:r>
              <a:rPr lang="pt-BR" sz="2000" baseline="30000" dirty="0"/>
              <a:t>1</a:t>
            </a:r>
            <a:r>
              <a:rPr lang="pt-BR" sz="2000" dirty="0"/>
              <a:t> → R</a:t>
            </a:r>
            <a:r>
              <a:rPr lang="pt-BR" sz="2000" baseline="30000" dirty="0"/>
              <a:t>2</a:t>
            </a:r>
            <a:r>
              <a:rPr lang="pt-BR" sz="2000" dirty="0"/>
              <a:t>):</a:t>
            </a:r>
          </a:p>
          <a:p>
            <a:endParaRPr lang="pt-BR" sz="2000" dirty="0"/>
          </a:p>
          <a:p>
            <a:endParaRPr lang="pt-BR" sz="2000" dirty="0"/>
          </a:p>
          <a:p>
            <a:endParaRPr lang="pt-BR" sz="2000" dirty="0"/>
          </a:p>
          <a:p>
            <a:endParaRPr lang="pt-BR" sz="2000" dirty="0"/>
          </a:p>
          <a:p>
            <a:r>
              <a:rPr lang="pt-BR" sz="2000" b="1" dirty="0" err="1"/>
              <a:t>Kernel</a:t>
            </a:r>
            <a:r>
              <a:rPr lang="pt-BR" sz="2000" b="1" dirty="0"/>
              <a:t>: </a:t>
            </a:r>
            <a:r>
              <a:rPr lang="pt-BR" sz="2000" dirty="0"/>
              <a:t>φ(x) = (x, x</a:t>
            </a:r>
            <a:r>
              <a:rPr lang="pt-BR" sz="2000" baseline="30000" dirty="0"/>
              <a:t>2</a:t>
            </a:r>
            <a:r>
              <a:rPr lang="pt-BR" sz="2000" dirty="0"/>
              <a:t>)</a:t>
            </a:r>
          </a:p>
          <a:p>
            <a:endParaRPr lang="pt-BR" sz="2000" dirty="0"/>
          </a:p>
        </p:txBody>
      </p:sp>
      <p:grpSp>
        <p:nvGrpSpPr>
          <p:cNvPr id="4" name="Group 3"/>
          <p:cNvGrpSpPr/>
          <p:nvPr/>
        </p:nvGrpSpPr>
        <p:grpSpPr>
          <a:xfrm>
            <a:off x="4353418" y="2564905"/>
            <a:ext cx="3437110" cy="392043"/>
            <a:chOff x="2843808" y="2934469"/>
            <a:chExt cx="3437110" cy="392043"/>
          </a:xfrm>
        </p:grpSpPr>
        <p:grpSp>
          <p:nvGrpSpPr>
            <p:cNvPr id="5" name="Group 4"/>
            <p:cNvGrpSpPr/>
            <p:nvPr/>
          </p:nvGrpSpPr>
          <p:grpSpPr>
            <a:xfrm>
              <a:off x="2843808" y="2934469"/>
              <a:ext cx="3276000" cy="88900"/>
              <a:chOff x="2843808" y="2790453"/>
              <a:chExt cx="3276000" cy="88900"/>
            </a:xfrm>
          </p:grpSpPr>
          <p:sp>
            <p:nvSpPr>
              <p:cNvPr id="14" name="Line 20"/>
              <p:cNvSpPr>
                <a:spLocks noChangeShapeType="1"/>
              </p:cNvSpPr>
              <p:nvPr/>
            </p:nvSpPr>
            <p:spPr bwMode="auto">
              <a:xfrm>
                <a:off x="2843808" y="2830140"/>
                <a:ext cx="3276000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</p:spPr>
            <p:txBody>
              <a:bodyPr/>
              <a:lstStyle/>
              <a:p>
                <a:endParaRPr lang="pt-BR" sz="1400"/>
              </a:p>
            </p:txBody>
          </p:sp>
          <p:sp>
            <p:nvSpPr>
              <p:cNvPr id="15" name="AutoShape 25"/>
              <p:cNvSpPr>
                <a:spLocks noChangeArrowheads="1"/>
              </p:cNvSpPr>
              <p:nvPr/>
            </p:nvSpPr>
            <p:spPr bwMode="auto">
              <a:xfrm>
                <a:off x="3354105" y="2790453"/>
                <a:ext cx="88900" cy="88900"/>
              </a:xfrm>
              <a:prstGeom prst="octagon">
                <a:avLst>
                  <a:gd name="adj" fmla="val 29287"/>
                </a:avLst>
              </a:prstGeom>
              <a:solidFill>
                <a:srgbClr val="FF0000"/>
              </a:solidFill>
              <a:ln w="9525" algn="ctr">
                <a:solidFill>
                  <a:srgbClr val="FF0000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pt-BR" sz="1400"/>
              </a:p>
            </p:txBody>
          </p:sp>
          <p:sp>
            <p:nvSpPr>
              <p:cNvPr id="16" name="AutoShape 26"/>
              <p:cNvSpPr>
                <a:spLocks noChangeArrowheads="1"/>
              </p:cNvSpPr>
              <p:nvPr/>
            </p:nvSpPr>
            <p:spPr bwMode="auto">
              <a:xfrm>
                <a:off x="3675008" y="2790453"/>
                <a:ext cx="88900" cy="88900"/>
              </a:xfrm>
              <a:prstGeom prst="octagon">
                <a:avLst>
                  <a:gd name="adj" fmla="val 29287"/>
                </a:avLst>
              </a:prstGeom>
              <a:solidFill>
                <a:srgbClr val="FF0000"/>
              </a:solidFill>
              <a:ln w="9525" algn="ctr">
                <a:solidFill>
                  <a:srgbClr val="FF0000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pt-BR" sz="1400"/>
              </a:p>
            </p:txBody>
          </p:sp>
          <p:sp>
            <p:nvSpPr>
              <p:cNvPr id="17" name="AutoShape 27"/>
              <p:cNvSpPr>
                <a:spLocks noChangeArrowheads="1"/>
              </p:cNvSpPr>
              <p:nvPr/>
            </p:nvSpPr>
            <p:spPr bwMode="auto">
              <a:xfrm>
                <a:off x="4483100" y="2790453"/>
                <a:ext cx="88900" cy="88900"/>
              </a:xfrm>
              <a:prstGeom prst="octagon">
                <a:avLst>
                  <a:gd name="adj" fmla="val 29287"/>
                </a:avLst>
              </a:prstGeom>
              <a:solidFill>
                <a:srgbClr val="0000FF"/>
              </a:solidFill>
              <a:ln w="9525" algn="ctr">
                <a:solidFill>
                  <a:srgbClr val="0000FF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pt-BR" sz="1400"/>
              </a:p>
            </p:txBody>
          </p:sp>
          <p:sp>
            <p:nvSpPr>
              <p:cNvPr id="18" name="AutoShape 28"/>
              <p:cNvSpPr>
                <a:spLocks noChangeArrowheads="1"/>
              </p:cNvSpPr>
              <p:nvPr/>
            </p:nvSpPr>
            <p:spPr bwMode="auto">
              <a:xfrm>
                <a:off x="4779045" y="2790453"/>
                <a:ext cx="88900" cy="88900"/>
              </a:xfrm>
              <a:prstGeom prst="octagon">
                <a:avLst>
                  <a:gd name="adj" fmla="val 29287"/>
                </a:avLst>
              </a:prstGeom>
              <a:solidFill>
                <a:srgbClr val="0000FF"/>
              </a:solidFill>
              <a:ln w="9525" algn="ctr">
                <a:solidFill>
                  <a:srgbClr val="0000FF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pt-BR" sz="1400"/>
              </a:p>
            </p:txBody>
          </p:sp>
          <p:sp>
            <p:nvSpPr>
              <p:cNvPr id="19" name="AutoShape 29"/>
              <p:cNvSpPr>
                <a:spLocks noChangeArrowheads="1"/>
              </p:cNvSpPr>
              <p:nvPr/>
            </p:nvSpPr>
            <p:spPr bwMode="auto">
              <a:xfrm>
                <a:off x="4170432" y="2790453"/>
                <a:ext cx="88900" cy="88900"/>
              </a:xfrm>
              <a:prstGeom prst="octagon">
                <a:avLst>
                  <a:gd name="adj" fmla="val 29287"/>
                </a:avLst>
              </a:prstGeom>
              <a:solidFill>
                <a:srgbClr val="0000FF"/>
              </a:solidFill>
              <a:ln w="9525" algn="ctr">
                <a:solidFill>
                  <a:srgbClr val="0000FF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pt-BR" sz="1400"/>
              </a:p>
            </p:txBody>
          </p:sp>
          <p:sp>
            <p:nvSpPr>
              <p:cNvPr id="20" name="AutoShape 35"/>
              <p:cNvSpPr>
                <a:spLocks noChangeArrowheads="1"/>
              </p:cNvSpPr>
              <p:nvPr/>
            </p:nvSpPr>
            <p:spPr bwMode="auto">
              <a:xfrm>
                <a:off x="5091465" y="2790453"/>
                <a:ext cx="88900" cy="88900"/>
              </a:xfrm>
              <a:prstGeom prst="octagon">
                <a:avLst>
                  <a:gd name="adj" fmla="val 29287"/>
                </a:avLst>
              </a:prstGeom>
              <a:solidFill>
                <a:srgbClr val="FF0000"/>
              </a:solidFill>
              <a:ln w="9525" algn="ctr">
                <a:solidFill>
                  <a:srgbClr val="FF0000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pt-BR" sz="1400"/>
              </a:p>
            </p:txBody>
          </p:sp>
          <p:sp>
            <p:nvSpPr>
              <p:cNvPr id="21" name="AutoShape 36"/>
              <p:cNvSpPr>
                <a:spLocks noChangeArrowheads="1"/>
              </p:cNvSpPr>
              <p:nvPr/>
            </p:nvSpPr>
            <p:spPr bwMode="auto">
              <a:xfrm>
                <a:off x="5557252" y="2790453"/>
                <a:ext cx="88900" cy="88900"/>
              </a:xfrm>
              <a:prstGeom prst="octagon">
                <a:avLst>
                  <a:gd name="adj" fmla="val 29287"/>
                </a:avLst>
              </a:prstGeom>
              <a:solidFill>
                <a:srgbClr val="FF0000"/>
              </a:solidFill>
              <a:ln w="9525" algn="ctr">
                <a:solidFill>
                  <a:srgbClr val="FF0000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pt-BR" sz="1400"/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4091554" y="3046100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dirty="0"/>
                <a:t>0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396354" y="3049513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dirty="0"/>
                <a:t>1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693534" y="3046100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dirty="0"/>
                <a:t>2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005954" y="3046100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dirty="0"/>
                <a:t>3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480680" y="3046100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dirty="0"/>
                <a:t>5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571073" y="3049513"/>
              <a:ext cx="3097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dirty="0"/>
                <a:t>-2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247184" y="3041893"/>
              <a:ext cx="3097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dirty="0"/>
                <a:t>-3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016102" y="3000380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i="1" dirty="0"/>
                <a:t>X</a:t>
              </a:r>
            </a:p>
          </p:txBody>
        </p:sp>
      </p:grpSp>
      <p:sp>
        <p:nvSpPr>
          <p:cNvPr id="22" name="Line 20"/>
          <p:cNvSpPr>
            <a:spLocks noChangeShapeType="1"/>
          </p:cNvSpPr>
          <p:nvPr/>
        </p:nvSpPr>
        <p:spPr bwMode="auto">
          <a:xfrm>
            <a:off x="6153618" y="5596924"/>
            <a:ext cx="32760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pt-BR" sz="1400"/>
          </a:p>
        </p:txBody>
      </p:sp>
      <p:sp>
        <p:nvSpPr>
          <p:cNvPr id="23" name="AutoShape 25"/>
          <p:cNvSpPr>
            <a:spLocks noChangeArrowheads="1"/>
          </p:cNvSpPr>
          <p:nvPr/>
        </p:nvSpPr>
        <p:spPr bwMode="auto">
          <a:xfrm>
            <a:off x="6663915" y="4397360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pt-BR" sz="1400"/>
          </a:p>
        </p:txBody>
      </p:sp>
      <p:sp>
        <p:nvSpPr>
          <p:cNvPr id="24" name="AutoShape 26"/>
          <p:cNvSpPr>
            <a:spLocks noChangeArrowheads="1"/>
          </p:cNvSpPr>
          <p:nvPr/>
        </p:nvSpPr>
        <p:spPr bwMode="auto">
          <a:xfrm>
            <a:off x="6984818" y="4978117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pt-BR" sz="1400"/>
          </a:p>
        </p:txBody>
      </p:sp>
      <p:sp>
        <p:nvSpPr>
          <p:cNvPr id="25" name="AutoShape 27"/>
          <p:cNvSpPr>
            <a:spLocks noChangeArrowheads="1"/>
          </p:cNvSpPr>
          <p:nvPr/>
        </p:nvSpPr>
        <p:spPr bwMode="auto">
          <a:xfrm>
            <a:off x="7792910" y="5374357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pt-BR" sz="1400"/>
          </a:p>
        </p:txBody>
      </p:sp>
      <p:sp>
        <p:nvSpPr>
          <p:cNvPr id="26" name="AutoShape 28"/>
          <p:cNvSpPr>
            <a:spLocks noChangeArrowheads="1"/>
          </p:cNvSpPr>
          <p:nvPr/>
        </p:nvSpPr>
        <p:spPr bwMode="auto">
          <a:xfrm>
            <a:off x="8088855" y="4978117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pt-BR" sz="1400"/>
          </a:p>
        </p:txBody>
      </p:sp>
      <p:sp>
        <p:nvSpPr>
          <p:cNvPr id="27" name="AutoShape 29"/>
          <p:cNvSpPr>
            <a:spLocks noChangeArrowheads="1"/>
          </p:cNvSpPr>
          <p:nvPr/>
        </p:nvSpPr>
        <p:spPr bwMode="auto">
          <a:xfrm>
            <a:off x="7519268" y="557234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pt-BR" sz="1400"/>
          </a:p>
        </p:txBody>
      </p:sp>
      <p:sp>
        <p:nvSpPr>
          <p:cNvPr id="28" name="AutoShape 35"/>
          <p:cNvSpPr>
            <a:spLocks noChangeArrowheads="1"/>
          </p:cNvSpPr>
          <p:nvPr/>
        </p:nvSpPr>
        <p:spPr bwMode="auto">
          <a:xfrm>
            <a:off x="8401275" y="4392141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pt-BR" sz="1400"/>
          </a:p>
        </p:txBody>
      </p:sp>
      <p:sp>
        <p:nvSpPr>
          <p:cNvPr id="29" name="AutoShape 36"/>
          <p:cNvSpPr>
            <a:spLocks noChangeArrowheads="1"/>
          </p:cNvSpPr>
          <p:nvPr/>
        </p:nvSpPr>
        <p:spPr bwMode="auto">
          <a:xfrm>
            <a:off x="8867062" y="3751297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pt-BR" sz="1400"/>
          </a:p>
        </p:txBody>
      </p:sp>
      <p:sp>
        <p:nvSpPr>
          <p:cNvPr id="30" name="TextBox 29"/>
          <p:cNvSpPr txBox="1"/>
          <p:nvPr/>
        </p:nvSpPr>
        <p:spPr>
          <a:xfrm>
            <a:off x="7401364" y="5668869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0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7706164" y="5661249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1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8003344" y="5668869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2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8315764" y="5668869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3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8790490" y="5668869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5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6880883" y="5672282"/>
            <a:ext cx="3097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-2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6556994" y="5664662"/>
            <a:ext cx="3097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-3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9325912" y="5623149"/>
            <a:ext cx="2648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i="1" dirty="0"/>
              <a:t>X</a:t>
            </a:r>
          </a:p>
        </p:txBody>
      </p:sp>
      <p:sp>
        <p:nvSpPr>
          <p:cNvPr id="38" name="Line 20"/>
          <p:cNvSpPr>
            <a:spLocks noChangeShapeType="1"/>
          </p:cNvSpPr>
          <p:nvPr/>
        </p:nvSpPr>
        <p:spPr bwMode="auto">
          <a:xfrm flipV="1">
            <a:off x="7514150" y="3573016"/>
            <a:ext cx="0" cy="2031304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pt-BR" sz="1400"/>
          </a:p>
        </p:txBody>
      </p:sp>
      <p:sp>
        <p:nvSpPr>
          <p:cNvPr id="39" name="TextBox 38"/>
          <p:cNvSpPr txBox="1"/>
          <p:nvPr/>
        </p:nvSpPr>
        <p:spPr>
          <a:xfrm>
            <a:off x="7295448" y="5267301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1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7305746" y="4869161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4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7305746" y="4293097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9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7254439" y="3656058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25</a:t>
            </a:r>
          </a:p>
        </p:txBody>
      </p:sp>
      <p:cxnSp>
        <p:nvCxnSpPr>
          <p:cNvPr id="43" name="Straight Connector 42"/>
          <p:cNvCxnSpPr/>
          <p:nvPr/>
        </p:nvCxnSpPr>
        <p:spPr bwMode="auto">
          <a:xfrm rot="5400000">
            <a:off x="6134250" y="5020732"/>
            <a:ext cx="1152000" cy="0"/>
          </a:xfrm>
          <a:prstGeom prst="line">
            <a:avLst/>
          </a:prstGeom>
          <a:solidFill>
            <a:schemeClr val="hlink"/>
          </a:solidFill>
          <a:ln w="9525" cap="flat" cmpd="sng" algn="ctr">
            <a:solidFill>
              <a:srgbClr val="000000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44" name="Straight Connector 43"/>
          <p:cNvCxnSpPr/>
          <p:nvPr/>
        </p:nvCxnSpPr>
        <p:spPr bwMode="auto">
          <a:xfrm rot="5400000">
            <a:off x="6737302" y="5316448"/>
            <a:ext cx="576064" cy="0"/>
          </a:xfrm>
          <a:prstGeom prst="line">
            <a:avLst/>
          </a:prstGeom>
          <a:solidFill>
            <a:schemeClr val="hlink"/>
          </a:solidFill>
          <a:ln w="9525" cap="flat" cmpd="sng" algn="ctr">
            <a:solidFill>
              <a:srgbClr val="000000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45" name="Straight Connector 44"/>
          <p:cNvCxnSpPr/>
          <p:nvPr/>
        </p:nvCxnSpPr>
        <p:spPr bwMode="auto">
          <a:xfrm rot="5400000">
            <a:off x="7843710" y="5316448"/>
            <a:ext cx="576064" cy="0"/>
          </a:xfrm>
          <a:prstGeom prst="line">
            <a:avLst/>
          </a:prstGeom>
          <a:solidFill>
            <a:schemeClr val="hlink"/>
          </a:solidFill>
          <a:ln w="9525" cap="flat" cmpd="sng" algn="ctr">
            <a:solidFill>
              <a:srgbClr val="000000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46" name="Straight Connector 45"/>
          <p:cNvCxnSpPr/>
          <p:nvPr/>
        </p:nvCxnSpPr>
        <p:spPr bwMode="auto">
          <a:xfrm rot="5400000">
            <a:off x="7906826" y="5049120"/>
            <a:ext cx="1080000" cy="0"/>
          </a:xfrm>
          <a:prstGeom prst="line">
            <a:avLst/>
          </a:prstGeom>
          <a:solidFill>
            <a:schemeClr val="hlink"/>
          </a:solidFill>
          <a:ln w="9525" cap="flat" cmpd="sng" algn="ctr">
            <a:solidFill>
              <a:srgbClr val="000000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47" name="Straight Connector 46"/>
          <p:cNvCxnSpPr/>
          <p:nvPr/>
        </p:nvCxnSpPr>
        <p:spPr bwMode="auto">
          <a:xfrm rot="5400000">
            <a:off x="7764090" y="5517224"/>
            <a:ext cx="144000" cy="0"/>
          </a:xfrm>
          <a:prstGeom prst="line">
            <a:avLst/>
          </a:prstGeom>
          <a:solidFill>
            <a:schemeClr val="hlink"/>
          </a:solidFill>
          <a:ln w="9525" cap="flat" cmpd="sng" algn="ctr">
            <a:solidFill>
              <a:srgbClr val="000000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48" name="Straight Connector 47"/>
          <p:cNvCxnSpPr/>
          <p:nvPr/>
        </p:nvCxnSpPr>
        <p:spPr bwMode="auto">
          <a:xfrm rot="5400000">
            <a:off x="8034210" y="4712568"/>
            <a:ext cx="1764000" cy="0"/>
          </a:xfrm>
          <a:prstGeom prst="line">
            <a:avLst/>
          </a:prstGeom>
          <a:solidFill>
            <a:schemeClr val="hlink"/>
          </a:solidFill>
          <a:ln w="9525" cap="flat" cmpd="sng" algn="ctr">
            <a:solidFill>
              <a:srgbClr val="000000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49" name="Straight Connector 48"/>
          <p:cNvCxnSpPr/>
          <p:nvPr/>
        </p:nvCxnSpPr>
        <p:spPr bwMode="auto">
          <a:xfrm rot="10800000">
            <a:off x="6758910" y="4432145"/>
            <a:ext cx="1642367" cy="0"/>
          </a:xfrm>
          <a:prstGeom prst="line">
            <a:avLst/>
          </a:prstGeom>
          <a:solidFill>
            <a:schemeClr val="hlink"/>
          </a:solidFill>
          <a:ln w="9525" cap="flat" cmpd="sng" algn="ctr">
            <a:solidFill>
              <a:srgbClr val="000000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50" name="Straight Connector 49"/>
          <p:cNvCxnSpPr/>
          <p:nvPr/>
        </p:nvCxnSpPr>
        <p:spPr bwMode="auto">
          <a:xfrm rot="10800000">
            <a:off x="7038467" y="5028415"/>
            <a:ext cx="1116000" cy="0"/>
          </a:xfrm>
          <a:prstGeom prst="line">
            <a:avLst/>
          </a:prstGeom>
          <a:solidFill>
            <a:schemeClr val="hlink"/>
          </a:solidFill>
          <a:ln w="9525" cap="flat" cmpd="sng" algn="ctr">
            <a:solidFill>
              <a:srgbClr val="000000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51" name="Straight Connector 50"/>
          <p:cNvCxnSpPr/>
          <p:nvPr/>
        </p:nvCxnSpPr>
        <p:spPr bwMode="auto">
          <a:xfrm rot="10800000">
            <a:off x="7544676" y="3789040"/>
            <a:ext cx="1368000" cy="0"/>
          </a:xfrm>
          <a:prstGeom prst="line">
            <a:avLst/>
          </a:prstGeom>
          <a:solidFill>
            <a:schemeClr val="hlink"/>
          </a:solidFill>
          <a:ln w="9525" cap="flat" cmpd="sng" algn="ctr">
            <a:solidFill>
              <a:srgbClr val="000000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52" name="Straight Connector 51"/>
          <p:cNvCxnSpPr/>
          <p:nvPr/>
        </p:nvCxnSpPr>
        <p:spPr bwMode="auto">
          <a:xfrm rot="10800000">
            <a:off x="7540470" y="5422363"/>
            <a:ext cx="288000" cy="0"/>
          </a:xfrm>
          <a:prstGeom prst="line">
            <a:avLst/>
          </a:prstGeom>
          <a:solidFill>
            <a:schemeClr val="hlink"/>
          </a:solidFill>
          <a:ln w="9525" cap="flat" cmpd="sng" algn="ctr">
            <a:solidFill>
              <a:srgbClr val="000000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53" name="Oval 61"/>
          <p:cNvSpPr>
            <a:spLocks noChangeArrowheads="1"/>
          </p:cNvSpPr>
          <p:nvPr/>
        </p:nvSpPr>
        <p:spPr bwMode="auto">
          <a:xfrm>
            <a:off x="6915226" y="4918309"/>
            <a:ext cx="228600" cy="219075"/>
          </a:xfrm>
          <a:prstGeom prst="ellipse">
            <a:avLst/>
          </a:prstGeom>
          <a:noFill/>
          <a:ln w="19050" algn="ctr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pt-BR" sz="1400"/>
          </a:p>
        </p:txBody>
      </p:sp>
      <p:sp>
        <p:nvSpPr>
          <p:cNvPr id="54" name="Oval 61"/>
          <p:cNvSpPr>
            <a:spLocks noChangeArrowheads="1"/>
          </p:cNvSpPr>
          <p:nvPr/>
        </p:nvSpPr>
        <p:spPr bwMode="auto">
          <a:xfrm>
            <a:off x="8325670" y="4331197"/>
            <a:ext cx="228600" cy="219075"/>
          </a:xfrm>
          <a:prstGeom prst="ellipse">
            <a:avLst/>
          </a:prstGeom>
          <a:noFill/>
          <a:ln w="19050" algn="ctr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pt-BR" sz="1400"/>
          </a:p>
        </p:txBody>
      </p:sp>
      <p:sp>
        <p:nvSpPr>
          <p:cNvPr id="55" name="Oval 61"/>
          <p:cNvSpPr>
            <a:spLocks noChangeArrowheads="1"/>
          </p:cNvSpPr>
          <p:nvPr/>
        </p:nvSpPr>
        <p:spPr bwMode="auto">
          <a:xfrm>
            <a:off x="8015542" y="4919450"/>
            <a:ext cx="228600" cy="219075"/>
          </a:xfrm>
          <a:prstGeom prst="ellipse">
            <a:avLst/>
          </a:prstGeom>
          <a:noFill/>
          <a:ln w="19050" algn="ctr">
            <a:solidFill>
              <a:srgbClr val="0000FF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pt-BR" sz="1400"/>
          </a:p>
        </p:txBody>
      </p:sp>
      <p:sp>
        <p:nvSpPr>
          <p:cNvPr id="56" name="Line 14"/>
          <p:cNvSpPr>
            <a:spLocks noChangeShapeType="1"/>
          </p:cNvSpPr>
          <p:nvPr/>
        </p:nvSpPr>
        <p:spPr bwMode="auto">
          <a:xfrm flipH="1">
            <a:off x="6763590" y="4217660"/>
            <a:ext cx="2160240" cy="936104"/>
          </a:xfrm>
          <a:prstGeom prst="line">
            <a:avLst/>
          </a:prstGeom>
          <a:noFill/>
          <a:ln w="12700">
            <a:solidFill>
              <a:schemeClr val="tx1"/>
            </a:solidFill>
            <a:prstDash val="sysDash"/>
            <a:round/>
            <a:headEnd/>
            <a:tailEnd/>
          </a:ln>
          <a:effectLst/>
        </p:spPr>
        <p:txBody>
          <a:bodyPr/>
          <a:lstStyle/>
          <a:p>
            <a:endParaRPr lang="pt-BR"/>
          </a:p>
        </p:txBody>
      </p:sp>
      <p:sp>
        <p:nvSpPr>
          <p:cNvPr id="57" name="Line 14"/>
          <p:cNvSpPr>
            <a:spLocks noChangeShapeType="1"/>
          </p:cNvSpPr>
          <p:nvPr/>
        </p:nvSpPr>
        <p:spPr bwMode="auto">
          <a:xfrm flipH="1">
            <a:off x="6801690" y="4653136"/>
            <a:ext cx="2160240" cy="936104"/>
          </a:xfrm>
          <a:prstGeom prst="line">
            <a:avLst/>
          </a:prstGeom>
          <a:noFill/>
          <a:ln w="12700">
            <a:solidFill>
              <a:schemeClr val="tx1"/>
            </a:solidFill>
            <a:prstDash val="sysDash"/>
            <a:round/>
            <a:headEnd/>
            <a:tailEnd/>
          </a:ln>
          <a:effectLst/>
        </p:spPr>
        <p:txBody>
          <a:bodyPr/>
          <a:lstStyle/>
          <a:p>
            <a:endParaRPr lang="pt-BR"/>
          </a:p>
        </p:txBody>
      </p:sp>
      <p:sp>
        <p:nvSpPr>
          <p:cNvPr id="58" name="Line 14"/>
          <p:cNvSpPr>
            <a:spLocks noChangeShapeType="1"/>
          </p:cNvSpPr>
          <p:nvPr/>
        </p:nvSpPr>
        <p:spPr bwMode="auto">
          <a:xfrm flipH="1">
            <a:off x="6752542" y="4444732"/>
            <a:ext cx="2160240" cy="936104"/>
          </a:xfrm>
          <a:prstGeom prst="line">
            <a:avLst/>
          </a:prstGeom>
          <a:noFill/>
          <a:ln w="28575">
            <a:solidFill>
              <a:schemeClr val="tx1"/>
            </a:solidFill>
            <a:prstDash val="solid"/>
            <a:round/>
            <a:headEnd/>
            <a:tailEnd/>
          </a:ln>
          <a:effectLst/>
        </p:spPr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38032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SVM Não-Linear Exemplo</a:t>
            </a:r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1991544" y="1628800"/>
            <a:ext cx="8208912" cy="4104456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900" dirty="0"/>
              <a:t>A mesma metodologia pode ser aplicada em um espaço 2D de características (R</a:t>
            </a:r>
            <a:r>
              <a:rPr lang="pt-BR" sz="1900" baseline="30000" dirty="0"/>
              <a:t>2</a:t>
            </a:r>
            <a:r>
              <a:rPr lang="pt-BR" sz="1900" dirty="0"/>
              <a:t> → R</a:t>
            </a:r>
            <a:r>
              <a:rPr lang="pt-BR" sz="1900" baseline="30000" dirty="0"/>
              <a:t>3</a:t>
            </a:r>
            <a:r>
              <a:rPr lang="pt-BR" sz="1900" dirty="0"/>
              <a:t>).</a:t>
            </a:r>
          </a:p>
          <a:p>
            <a:endParaRPr lang="pt-BR" sz="1900" dirty="0"/>
          </a:p>
          <a:p>
            <a:r>
              <a:rPr lang="pt-BR" sz="1900" dirty="0"/>
              <a:t>A única diferença é a necessidade de uma nova função de </a:t>
            </a:r>
            <a:r>
              <a:rPr lang="pt-BR" sz="1900" dirty="0" err="1"/>
              <a:t>kernel</a:t>
            </a:r>
            <a:r>
              <a:rPr lang="pt-BR" sz="1900" dirty="0"/>
              <a:t>. Um exemplo de função de </a:t>
            </a:r>
            <a:r>
              <a:rPr lang="pt-BR" sz="1900" dirty="0" err="1"/>
              <a:t>kernel</a:t>
            </a:r>
            <a:r>
              <a:rPr lang="pt-BR" sz="1900" dirty="0"/>
              <a:t> aplicável nesse caso seria:</a:t>
            </a:r>
          </a:p>
          <a:p>
            <a:pPr>
              <a:buFont typeface="Arial" pitchFamily="34" charset="0"/>
              <a:buNone/>
            </a:pPr>
            <a:r>
              <a:rPr lang="pt-BR" sz="1900" dirty="0"/>
              <a:t>	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2927649" y="3789040"/>
            <a:ext cx="2239343" cy="2051928"/>
            <a:chOff x="676473" y="2763614"/>
            <a:chExt cx="3319463" cy="3041650"/>
          </a:xfrm>
        </p:grpSpPr>
        <p:sp>
          <p:nvSpPr>
            <p:cNvPr id="6" name="Line 42"/>
            <p:cNvSpPr>
              <a:spLocks noChangeShapeType="1"/>
            </p:cNvSpPr>
            <p:nvPr/>
          </p:nvSpPr>
          <p:spPr bwMode="auto">
            <a:xfrm flipV="1">
              <a:off x="2297311" y="2763614"/>
              <a:ext cx="0" cy="304165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pt-BR"/>
            </a:p>
          </p:txBody>
        </p:sp>
        <p:sp>
          <p:nvSpPr>
            <p:cNvPr id="7" name="Line 43"/>
            <p:cNvSpPr>
              <a:spLocks noChangeShapeType="1"/>
            </p:cNvSpPr>
            <p:nvPr/>
          </p:nvSpPr>
          <p:spPr bwMode="auto">
            <a:xfrm flipV="1">
              <a:off x="676473" y="4374927"/>
              <a:ext cx="3319463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pt-BR"/>
            </a:p>
          </p:txBody>
        </p:sp>
        <p:sp>
          <p:nvSpPr>
            <p:cNvPr id="8" name="AutoShape 44"/>
            <p:cNvSpPr>
              <a:spLocks noChangeArrowheads="1"/>
            </p:cNvSpPr>
            <p:nvPr/>
          </p:nvSpPr>
          <p:spPr bwMode="auto">
            <a:xfrm>
              <a:off x="2327473" y="3595464"/>
              <a:ext cx="88900" cy="88900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 algn="ctr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9" name="AutoShape 45"/>
            <p:cNvSpPr>
              <a:spLocks noChangeArrowheads="1"/>
            </p:cNvSpPr>
            <p:nvPr/>
          </p:nvSpPr>
          <p:spPr bwMode="auto">
            <a:xfrm>
              <a:off x="1752798" y="3952652"/>
              <a:ext cx="88900" cy="88900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 algn="ctr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10" name="AutoShape 46"/>
            <p:cNvSpPr>
              <a:spLocks noChangeArrowheads="1"/>
            </p:cNvSpPr>
            <p:nvPr/>
          </p:nvSpPr>
          <p:spPr bwMode="auto">
            <a:xfrm>
              <a:off x="1905198" y="4498752"/>
              <a:ext cx="88900" cy="88900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 algn="ctr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11" name="AutoShape 47"/>
            <p:cNvSpPr>
              <a:spLocks noChangeArrowheads="1"/>
            </p:cNvSpPr>
            <p:nvPr/>
          </p:nvSpPr>
          <p:spPr bwMode="auto">
            <a:xfrm>
              <a:off x="2438598" y="4975002"/>
              <a:ext cx="88900" cy="88900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 algn="ctr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12" name="AutoShape 48"/>
            <p:cNvSpPr>
              <a:spLocks noChangeArrowheads="1"/>
            </p:cNvSpPr>
            <p:nvPr/>
          </p:nvSpPr>
          <p:spPr bwMode="auto">
            <a:xfrm>
              <a:off x="2019498" y="3641502"/>
              <a:ext cx="88900" cy="88900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 algn="ctr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13" name="AutoShape 49"/>
            <p:cNvSpPr>
              <a:spLocks noChangeArrowheads="1"/>
            </p:cNvSpPr>
            <p:nvPr/>
          </p:nvSpPr>
          <p:spPr bwMode="auto">
            <a:xfrm>
              <a:off x="1524198" y="4270152"/>
              <a:ext cx="88900" cy="88900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 algn="ctr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14" name="AutoShape 50"/>
            <p:cNvSpPr>
              <a:spLocks noChangeArrowheads="1"/>
            </p:cNvSpPr>
            <p:nvPr/>
          </p:nvSpPr>
          <p:spPr bwMode="auto">
            <a:xfrm>
              <a:off x="1943298" y="5013102"/>
              <a:ext cx="88900" cy="88900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 algn="ctr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15" name="AutoShape 51"/>
            <p:cNvSpPr>
              <a:spLocks noChangeArrowheads="1"/>
            </p:cNvSpPr>
            <p:nvPr/>
          </p:nvSpPr>
          <p:spPr bwMode="auto">
            <a:xfrm>
              <a:off x="2438598" y="4041552"/>
              <a:ext cx="88900" cy="88900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 algn="ctr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16" name="AutoShape 52"/>
            <p:cNvSpPr>
              <a:spLocks noChangeArrowheads="1"/>
            </p:cNvSpPr>
            <p:nvPr/>
          </p:nvSpPr>
          <p:spPr bwMode="auto">
            <a:xfrm>
              <a:off x="3340298" y="4028852"/>
              <a:ext cx="88900" cy="88900"/>
            </a:xfrm>
            <a:prstGeom prst="octagon">
              <a:avLst>
                <a:gd name="adj" fmla="val 29287"/>
              </a:avLst>
            </a:prstGeom>
            <a:solidFill>
              <a:srgbClr val="0000FF"/>
            </a:solidFill>
            <a:ln w="9525" algn="ctr">
              <a:solidFill>
                <a:srgbClr val="0000FF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17" name="AutoShape 53"/>
            <p:cNvSpPr>
              <a:spLocks noChangeArrowheads="1"/>
            </p:cNvSpPr>
            <p:nvPr/>
          </p:nvSpPr>
          <p:spPr bwMode="auto">
            <a:xfrm>
              <a:off x="3200598" y="5241702"/>
              <a:ext cx="88900" cy="88900"/>
            </a:xfrm>
            <a:prstGeom prst="octagon">
              <a:avLst>
                <a:gd name="adj" fmla="val 29287"/>
              </a:avLst>
            </a:prstGeom>
            <a:solidFill>
              <a:srgbClr val="0000FF"/>
            </a:solidFill>
            <a:ln w="9525" algn="ctr">
              <a:solidFill>
                <a:srgbClr val="0000FF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18" name="AutoShape 54"/>
            <p:cNvSpPr>
              <a:spLocks noChangeArrowheads="1"/>
            </p:cNvSpPr>
            <p:nvPr/>
          </p:nvSpPr>
          <p:spPr bwMode="auto">
            <a:xfrm>
              <a:off x="952698" y="4155852"/>
              <a:ext cx="88900" cy="88900"/>
            </a:xfrm>
            <a:prstGeom prst="octagon">
              <a:avLst>
                <a:gd name="adj" fmla="val 29287"/>
              </a:avLst>
            </a:prstGeom>
            <a:solidFill>
              <a:srgbClr val="0000FF"/>
            </a:solidFill>
            <a:ln w="9525" algn="ctr">
              <a:solidFill>
                <a:srgbClr val="0000FF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19" name="AutoShape 55"/>
            <p:cNvSpPr>
              <a:spLocks noChangeArrowheads="1"/>
            </p:cNvSpPr>
            <p:nvPr/>
          </p:nvSpPr>
          <p:spPr bwMode="auto">
            <a:xfrm>
              <a:off x="2463998" y="5610002"/>
              <a:ext cx="88900" cy="88900"/>
            </a:xfrm>
            <a:prstGeom prst="octagon">
              <a:avLst>
                <a:gd name="adj" fmla="val 29287"/>
              </a:avLst>
            </a:prstGeom>
            <a:solidFill>
              <a:srgbClr val="0000FF"/>
            </a:solidFill>
            <a:ln w="9525" algn="ctr">
              <a:solidFill>
                <a:srgbClr val="0000FF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20" name="AutoShape 56"/>
            <p:cNvSpPr>
              <a:spLocks noChangeArrowheads="1"/>
            </p:cNvSpPr>
            <p:nvPr/>
          </p:nvSpPr>
          <p:spPr bwMode="auto">
            <a:xfrm>
              <a:off x="3429198" y="4765452"/>
              <a:ext cx="88900" cy="88900"/>
            </a:xfrm>
            <a:prstGeom prst="octagon">
              <a:avLst>
                <a:gd name="adj" fmla="val 29287"/>
              </a:avLst>
            </a:prstGeom>
            <a:solidFill>
              <a:srgbClr val="0000FF"/>
            </a:solidFill>
            <a:ln w="9525" algn="ctr">
              <a:solidFill>
                <a:srgbClr val="0000FF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21" name="AutoShape 57"/>
            <p:cNvSpPr>
              <a:spLocks noChangeArrowheads="1"/>
            </p:cNvSpPr>
            <p:nvPr/>
          </p:nvSpPr>
          <p:spPr bwMode="auto">
            <a:xfrm>
              <a:off x="1492448" y="5305202"/>
              <a:ext cx="88900" cy="88900"/>
            </a:xfrm>
            <a:prstGeom prst="octagon">
              <a:avLst>
                <a:gd name="adj" fmla="val 29287"/>
              </a:avLst>
            </a:prstGeom>
            <a:solidFill>
              <a:srgbClr val="0000FF"/>
            </a:solidFill>
            <a:ln w="9525" algn="ctr">
              <a:solidFill>
                <a:srgbClr val="0000FF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22" name="AutoShape 58"/>
            <p:cNvSpPr>
              <a:spLocks noChangeArrowheads="1"/>
            </p:cNvSpPr>
            <p:nvPr/>
          </p:nvSpPr>
          <p:spPr bwMode="auto">
            <a:xfrm>
              <a:off x="1181298" y="4822602"/>
              <a:ext cx="88900" cy="88900"/>
            </a:xfrm>
            <a:prstGeom prst="octagon">
              <a:avLst>
                <a:gd name="adj" fmla="val 29287"/>
              </a:avLst>
            </a:prstGeom>
            <a:solidFill>
              <a:srgbClr val="0000FF"/>
            </a:solidFill>
            <a:ln w="9525" algn="ctr">
              <a:solidFill>
                <a:srgbClr val="0000FF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23" name="AutoShape 59"/>
            <p:cNvSpPr>
              <a:spLocks noChangeArrowheads="1"/>
            </p:cNvSpPr>
            <p:nvPr/>
          </p:nvSpPr>
          <p:spPr bwMode="auto">
            <a:xfrm>
              <a:off x="1238448" y="3298602"/>
              <a:ext cx="88900" cy="88900"/>
            </a:xfrm>
            <a:prstGeom prst="octagon">
              <a:avLst>
                <a:gd name="adj" fmla="val 29287"/>
              </a:avLst>
            </a:prstGeom>
            <a:solidFill>
              <a:srgbClr val="0000FF"/>
            </a:solidFill>
            <a:ln w="9525" algn="ctr">
              <a:solidFill>
                <a:srgbClr val="0000FF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24" name="AutoShape 61"/>
            <p:cNvSpPr>
              <a:spLocks noChangeArrowheads="1"/>
            </p:cNvSpPr>
            <p:nvPr/>
          </p:nvSpPr>
          <p:spPr bwMode="auto">
            <a:xfrm>
              <a:off x="2733873" y="4433664"/>
              <a:ext cx="88900" cy="88900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 algn="ctr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25" name="AutoShape 62"/>
            <p:cNvSpPr>
              <a:spLocks noChangeArrowheads="1"/>
            </p:cNvSpPr>
            <p:nvPr/>
          </p:nvSpPr>
          <p:spPr bwMode="auto">
            <a:xfrm>
              <a:off x="2352873" y="4567014"/>
              <a:ext cx="88900" cy="88900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 algn="ctr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26" name="AutoShape 63"/>
            <p:cNvSpPr>
              <a:spLocks noChangeArrowheads="1"/>
            </p:cNvSpPr>
            <p:nvPr/>
          </p:nvSpPr>
          <p:spPr bwMode="auto">
            <a:xfrm>
              <a:off x="2638623" y="3328764"/>
              <a:ext cx="88900" cy="88900"/>
            </a:xfrm>
            <a:prstGeom prst="octagon">
              <a:avLst>
                <a:gd name="adj" fmla="val 29287"/>
              </a:avLst>
            </a:prstGeom>
            <a:solidFill>
              <a:srgbClr val="0000FF"/>
            </a:solidFill>
            <a:ln w="9525" algn="ctr">
              <a:solidFill>
                <a:srgbClr val="0000FF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27" name="Oval 66"/>
            <p:cNvSpPr>
              <a:spLocks noChangeArrowheads="1"/>
            </p:cNvSpPr>
            <p:nvPr/>
          </p:nvSpPr>
          <p:spPr bwMode="auto">
            <a:xfrm>
              <a:off x="1343223" y="3414489"/>
              <a:ext cx="1885950" cy="1905000"/>
            </a:xfrm>
            <a:prstGeom prst="ellipse">
              <a:avLst/>
            </a:prstGeom>
            <a:noFill/>
            <a:ln w="15875" algn="ctr">
              <a:solidFill>
                <a:srgbClr val="000000"/>
              </a:solidFill>
              <a:prstDash val="sysDot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28" name="AutoShape 67"/>
            <p:cNvSpPr>
              <a:spLocks noChangeArrowheads="1"/>
            </p:cNvSpPr>
            <p:nvPr/>
          </p:nvSpPr>
          <p:spPr bwMode="auto">
            <a:xfrm>
              <a:off x="1390848" y="3451002"/>
              <a:ext cx="88900" cy="88900"/>
            </a:xfrm>
            <a:prstGeom prst="octagon">
              <a:avLst>
                <a:gd name="adj" fmla="val 29287"/>
              </a:avLst>
            </a:prstGeom>
            <a:solidFill>
              <a:srgbClr val="0000FF"/>
            </a:solidFill>
            <a:ln w="9525" algn="ctr">
              <a:solidFill>
                <a:srgbClr val="0000FF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29" name="AutoShape 68"/>
            <p:cNvSpPr>
              <a:spLocks noChangeArrowheads="1"/>
            </p:cNvSpPr>
            <p:nvPr/>
          </p:nvSpPr>
          <p:spPr bwMode="auto">
            <a:xfrm>
              <a:off x="3314898" y="3431952"/>
              <a:ext cx="88900" cy="88900"/>
            </a:xfrm>
            <a:prstGeom prst="octagon">
              <a:avLst>
                <a:gd name="adj" fmla="val 29287"/>
              </a:avLst>
            </a:prstGeom>
            <a:solidFill>
              <a:srgbClr val="0000FF"/>
            </a:solidFill>
            <a:ln w="9525" algn="ctr">
              <a:solidFill>
                <a:srgbClr val="0000FF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pt-BR"/>
            </a:p>
          </p:txBody>
        </p:sp>
      </p:grpSp>
      <p:graphicFrame>
        <p:nvGraphicFramePr>
          <p:cNvPr id="30" name="Object 29"/>
          <p:cNvGraphicFramePr>
            <a:graphicFrameLocks noChangeAspect="1"/>
          </p:cNvGraphicFramePr>
          <p:nvPr/>
        </p:nvGraphicFramePr>
        <p:xfrm>
          <a:off x="2423592" y="3302000"/>
          <a:ext cx="4129568" cy="4150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527200" imgH="253800" progId="Equation.3">
                  <p:embed/>
                </p:oleObj>
              </mc:Choice>
              <mc:Fallback>
                <p:oleObj name="Equation" r:id="rId2" imgW="2527200" imgH="253800" progId="Equation.3">
                  <p:embed/>
                  <p:pic>
                    <p:nvPicPr>
                      <p:cNvPr id="30" name="Object 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23592" y="3302000"/>
                        <a:ext cx="4129568" cy="41503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1" name="Group 30"/>
          <p:cNvGrpSpPr/>
          <p:nvPr/>
        </p:nvGrpSpPr>
        <p:grpSpPr>
          <a:xfrm>
            <a:off x="6528048" y="3562560"/>
            <a:ext cx="2736304" cy="2386721"/>
            <a:chOff x="4645669" y="2693888"/>
            <a:chExt cx="3814763" cy="3327400"/>
          </a:xfrm>
        </p:grpSpPr>
        <p:sp>
          <p:nvSpPr>
            <p:cNvPr id="32" name="Line 69"/>
            <p:cNvSpPr>
              <a:spLocks noChangeShapeType="1"/>
            </p:cNvSpPr>
            <p:nvPr/>
          </p:nvSpPr>
          <p:spPr bwMode="auto">
            <a:xfrm flipH="1" flipV="1">
              <a:off x="6142682" y="2693888"/>
              <a:ext cx="0" cy="207010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pt-BR"/>
            </a:p>
          </p:txBody>
        </p:sp>
        <p:sp>
          <p:nvSpPr>
            <p:cNvPr id="33" name="Line 70"/>
            <p:cNvSpPr>
              <a:spLocks noChangeShapeType="1"/>
            </p:cNvSpPr>
            <p:nvPr/>
          </p:nvSpPr>
          <p:spPr bwMode="auto">
            <a:xfrm>
              <a:off x="6112519" y="4781451"/>
              <a:ext cx="2347913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pt-BR"/>
            </a:p>
          </p:txBody>
        </p:sp>
        <p:sp>
          <p:nvSpPr>
            <p:cNvPr id="34" name="AutoShape 71"/>
            <p:cNvSpPr>
              <a:spLocks noChangeArrowheads="1"/>
            </p:cNvSpPr>
            <p:nvPr/>
          </p:nvSpPr>
          <p:spPr bwMode="auto">
            <a:xfrm>
              <a:off x="6410969" y="4144863"/>
              <a:ext cx="88900" cy="88900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 algn="ctr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35" name="AutoShape 72"/>
            <p:cNvSpPr>
              <a:spLocks noChangeArrowheads="1"/>
            </p:cNvSpPr>
            <p:nvPr/>
          </p:nvSpPr>
          <p:spPr bwMode="auto">
            <a:xfrm>
              <a:off x="5836294" y="4502051"/>
              <a:ext cx="88900" cy="88900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 algn="ctr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36" name="AutoShape 73"/>
            <p:cNvSpPr>
              <a:spLocks noChangeArrowheads="1"/>
            </p:cNvSpPr>
            <p:nvPr/>
          </p:nvSpPr>
          <p:spPr bwMode="auto">
            <a:xfrm>
              <a:off x="6217294" y="5057676"/>
              <a:ext cx="88900" cy="88900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 algn="ctr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37" name="AutoShape 74"/>
            <p:cNvSpPr>
              <a:spLocks noChangeArrowheads="1"/>
            </p:cNvSpPr>
            <p:nvPr/>
          </p:nvSpPr>
          <p:spPr bwMode="auto">
            <a:xfrm>
              <a:off x="7036444" y="5057676"/>
              <a:ext cx="88900" cy="88900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 algn="ctr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38" name="AutoShape 75"/>
            <p:cNvSpPr>
              <a:spLocks noChangeArrowheads="1"/>
            </p:cNvSpPr>
            <p:nvPr/>
          </p:nvSpPr>
          <p:spPr bwMode="auto">
            <a:xfrm>
              <a:off x="6102994" y="4190901"/>
              <a:ext cx="88900" cy="88900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 algn="ctr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39" name="AutoShape 76"/>
            <p:cNvSpPr>
              <a:spLocks noChangeArrowheads="1"/>
            </p:cNvSpPr>
            <p:nvPr/>
          </p:nvSpPr>
          <p:spPr bwMode="auto">
            <a:xfrm>
              <a:off x="6312544" y="4467126"/>
              <a:ext cx="88900" cy="88900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 algn="ctr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40" name="AutoShape 77"/>
            <p:cNvSpPr>
              <a:spLocks noChangeArrowheads="1"/>
            </p:cNvSpPr>
            <p:nvPr/>
          </p:nvSpPr>
          <p:spPr bwMode="auto">
            <a:xfrm>
              <a:off x="6541144" y="5095776"/>
              <a:ext cx="88900" cy="88900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 algn="ctr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41" name="AutoShape 78"/>
            <p:cNvSpPr>
              <a:spLocks noChangeArrowheads="1"/>
            </p:cNvSpPr>
            <p:nvPr/>
          </p:nvSpPr>
          <p:spPr bwMode="auto">
            <a:xfrm>
              <a:off x="6522094" y="4590951"/>
              <a:ext cx="88900" cy="88900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 algn="ctr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42" name="AutoShape 79"/>
            <p:cNvSpPr>
              <a:spLocks noChangeArrowheads="1"/>
            </p:cNvSpPr>
            <p:nvPr/>
          </p:nvSpPr>
          <p:spPr bwMode="auto">
            <a:xfrm>
              <a:off x="8128644" y="4225826"/>
              <a:ext cx="88900" cy="88900"/>
            </a:xfrm>
            <a:prstGeom prst="octagon">
              <a:avLst>
                <a:gd name="adj" fmla="val 29287"/>
              </a:avLst>
            </a:prstGeom>
            <a:solidFill>
              <a:srgbClr val="0000FF"/>
            </a:solidFill>
            <a:ln w="9525" algn="ctr">
              <a:solidFill>
                <a:srgbClr val="0000FF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43" name="AutoShape 80"/>
            <p:cNvSpPr>
              <a:spLocks noChangeArrowheads="1"/>
            </p:cNvSpPr>
            <p:nvPr/>
          </p:nvSpPr>
          <p:spPr bwMode="auto">
            <a:xfrm>
              <a:off x="7988944" y="5438676"/>
              <a:ext cx="88900" cy="88900"/>
            </a:xfrm>
            <a:prstGeom prst="octagon">
              <a:avLst>
                <a:gd name="adj" fmla="val 29287"/>
              </a:avLst>
            </a:prstGeom>
            <a:solidFill>
              <a:srgbClr val="0000FF"/>
            </a:solidFill>
            <a:ln w="9525" algn="ctr">
              <a:solidFill>
                <a:srgbClr val="0000FF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44" name="AutoShape 81"/>
            <p:cNvSpPr>
              <a:spLocks noChangeArrowheads="1"/>
            </p:cNvSpPr>
            <p:nvPr/>
          </p:nvSpPr>
          <p:spPr bwMode="auto">
            <a:xfrm>
              <a:off x="7512694" y="3190776"/>
              <a:ext cx="88900" cy="88900"/>
            </a:xfrm>
            <a:prstGeom prst="octagon">
              <a:avLst>
                <a:gd name="adj" fmla="val 29287"/>
              </a:avLst>
            </a:prstGeom>
            <a:solidFill>
              <a:srgbClr val="0000FF"/>
            </a:solidFill>
            <a:ln w="9525" algn="ctr">
              <a:solidFill>
                <a:srgbClr val="0000FF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45" name="AutoShape 82"/>
            <p:cNvSpPr>
              <a:spLocks noChangeArrowheads="1"/>
            </p:cNvSpPr>
            <p:nvPr/>
          </p:nvSpPr>
          <p:spPr bwMode="auto">
            <a:xfrm>
              <a:off x="7519044" y="4454426"/>
              <a:ext cx="88900" cy="88900"/>
            </a:xfrm>
            <a:prstGeom prst="octagon">
              <a:avLst>
                <a:gd name="adj" fmla="val 29287"/>
              </a:avLst>
            </a:prstGeom>
            <a:solidFill>
              <a:srgbClr val="0000FF"/>
            </a:solidFill>
            <a:ln w="9525" algn="ctr">
              <a:solidFill>
                <a:srgbClr val="0000FF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46" name="AutoShape 83"/>
            <p:cNvSpPr>
              <a:spLocks noChangeArrowheads="1"/>
            </p:cNvSpPr>
            <p:nvPr/>
          </p:nvSpPr>
          <p:spPr bwMode="auto">
            <a:xfrm>
              <a:off x="8217544" y="4962426"/>
              <a:ext cx="88900" cy="88900"/>
            </a:xfrm>
            <a:prstGeom prst="octagon">
              <a:avLst>
                <a:gd name="adj" fmla="val 29287"/>
              </a:avLst>
            </a:prstGeom>
            <a:solidFill>
              <a:srgbClr val="0000FF"/>
            </a:solidFill>
            <a:ln w="9525" algn="ctr">
              <a:solidFill>
                <a:srgbClr val="0000FF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47" name="AutoShape 84"/>
            <p:cNvSpPr>
              <a:spLocks noChangeArrowheads="1"/>
            </p:cNvSpPr>
            <p:nvPr/>
          </p:nvSpPr>
          <p:spPr bwMode="auto">
            <a:xfrm>
              <a:off x="7042794" y="3901976"/>
              <a:ext cx="88900" cy="88900"/>
            </a:xfrm>
            <a:prstGeom prst="octagon">
              <a:avLst>
                <a:gd name="adj" fmla="val 29287"/>
              </a:avLst>
            </a:prstGeom>
            <a:solidFill>
              <a:srgbClr val="0000FF"/>
            </a:solidFill>
            <a:ln w="9525" algn="ctr">
              <a:solidFill>
                <a:srgbClr val="0000FF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48" name="AutoShape 85"/>
            <p:cNvSpPr>
              <a:spLocks noChangeArrowheads="1"/>
            </p:cNvSpPr>
            <p:nvPr/>
          </p:nvSpPr>
          <p:spPr bwMode="auto">
            <a:xfrm>
              <a:off x="7646044" y="5133876"/>
              <a:ext cx="88900" cy="88900"/>
            </a:xfrm>
            <a:prstGeom prst="octagon">
              <a:avLst>
                <a:gd name="adj" fmla="val 29287"/>
              </a:avLst>
            </a:prstGeom>
            <a:solidFill>
              <a:srgbClr val="0000FF"/>
            </a:solidFill>
            <a:ln w="9525" algn="ctr">
              <a:solidFill>
                <a:srgbClr val="0000FF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49" name="AutoShape 86"/>
            <p:cNvSpPr>
              <a:spLocks noChangeArrowheads="1"/>
            </p:cNvSpPr>
            <p:nvPr/>
          </p:nvSpPr>
          <p:spPr bwMode="auto">
            <a:xfrm>
              <a:off x="7436494" y="3400326"/>
              <a:ext cx="88900" cy="88900"/>
            </a:xfrm>
            <a:prstGeom prst="octagon">
              <a:avLst>
                <a:gd name="adj" fmla="val 29287"/>
              </a:avLst>
            </a:prstGeom>
            <a:solidFill>
              <a:srgbClr val="0000FF"/>
            </a:solidFill>
            <a:ln w="9525" algn="ctr">
              <a:solidFill>
                <a:srgbClr val="0000FF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50" name="AutoShape 87"/>
            <p:cNvSpPr>
              <a:spLocks noChangeArrowheads="1"/>
            </p:cNvSpPr>
            <p:nvPr/>
          </p:nvSpPr>
          <p:spPr bwMode="auto">
            <a:xfrm>
              <a:off x="6045844" y="4906863"/>
              <a:ext cx="88900" cy="88900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 algn="ctr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51" name="AutoShape 88"/>
            <p:cNvSpPr>
              <a:spLocks noChangeArrowheads="1"/>
            </p:cNvSpPr>
            <p:nvPr/>
          </p:nvSpPr>
          <p:spPr bwMode="auto">
            <a:xfrm>
              <a:off x="5664844" y="5040213"/>
              <a:ext cx="88900" cy="88900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 algn="ctr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52" name="AutoShape 89"/>
            <p:cNvSpPr>
              <a:spLocks noChangeArrowheads="1"/>
            </p:cNvSpPr>
            <p:nvPr/>
          </p:nvSpPr>
          <p:spPr bwMode="auto">
            <a:xfrm>
              <a:off x="7426969" y="3525738"/>
              <a:ext cx="88900" cy="88900"/>
            </a:xfrm>
            <a:prstGeom prst="octagon">
              <a:avLst>
                <a:gd name="adj" fmla="val 29287"/>
              </a:avLst>
            </a:prstGeom>
            <a:solidFill>
              <a:srgbClr val="0000FF"/>
            </a:solidFill>
            <a:ln w="9525" algn="ctr">
              <a:solidFill>
                <a:srgbClr val="0000FF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53" name="AutoShape 91"/>
            <p:cNvSpPr>
              <a:spLocks noChangeArrowheads="1"/>
            </p:cNvSpPr>
            <p:nvPr/>
          </p:nvSpPr>
          <p:spPr bwMode="auto">
            <a:xfrm>
              <a:off x="6979294" y="3057426"/>
              <a:ext cx="88900" cy="88900"/>
            </a:xfrm>
            <a:prstGeom prst="octagon">
              <a:avLst>
                <a:gd name="adj" fmla="val 29287"/>
              </a:avLst>
            </a:prstGeom>
            <a:solidFill>
              <a:srgbClr val="0000FF"/>
            </a:solidFill>
            <a:ln w="9525" algn="ctr">
              <a:solidFill>
                <a:srgbClr val="0000FF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54" name="AutoShape 92"/>
            <p:cNvSpPr>
              <a:spLocks noChangeArrowheads="1"/>
            </p:cNvSpPr>
            <p:nvPr/>
          </p:nvSpPr>
          <p:spPr bwMode="auto">
            <a:xfrm>
              <a:off x="8103244" y="3628926"/>
              <a:ext cx="88900" cy="88900"/>
            </a:xfrm>
            <a:prstGeom prst="octagon">
              <a:avLst>
                <a:gd name="adj" fmla="val 29287"/>
              </a:avLst>
            </a:prstGeom>
            <a:solidFill>
              <a:srgbClr val="0000FF"/>
            </a:solidFill>
            <a:ln w="9525" algn="ctr">
              <a:solidFill>
                <a:srgbClr val="0000FF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55" name="Line 93"/>
            <p:cNvSpPr>
              <a:spLocks noChangeShapeType="1"/>
            </p:cNvSpPr>
            <p:nvPr/>
          </p:nvSpPr>
          <p:spPr bwMode="auto">
            <a:xfrm flipH="1">
              <a:off x="4894907" y="4783038"/>
              <a:ext cx="1238250" cy="99695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pt-BR"/>
            </a:p>
          </p:txBody>
        </p:sp>
        <p:sp>
          <p:nvSpPr>
            <p:cNvPr id="56" name="Line 94"/>
            <p:cNvSpPr>
              <a:spLocks noChangeShapeType="1"/>
            </p:cNvSpPr>
            <p:nvPr/>
          </p:nvSpPr>
          <p:spPr bwMode="auto">
            <a:xfrm>
              <a:off x="6131569" y="3430488"/>
              <a:ext cx="1447800" cy="1333500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prstDash val="sysDot"/>
              <a:round/>
              <a:headEnd/>
              <a:tailEnd/>
            </a:ln>
            <a:effectLst/>
          </p:spPr>
          <p:txBody>
            <a:bodyPr/>
            <a:lstStyle/>
            <a:p>
              <a:endParaRPr lang="pt-BR"/>
            </a:p>
          </p:txBody>
        </p:sp>
        <p:sp>
          <p:nvSpPr>
            <p:cNvPr id="57" name="Line 95"/>
            <p:cNvSpPr>
              <a:spLocks noChangeShapeType="1"/>
            </p:cNvSpPr>
            <p:nvPr/>
          </p:nvSpPr>
          <p:spPr bwMode="auto">
            <a:xfrm flipV="1">
              <a:off x="6360169" y="4802088"/>
              <a:ext cx="1219200" cy="1219200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prstDash val="sysDot"/>
              <a:round/>
              <a:headEnd/>
              <a:tailEnd/>
            </a:ln>
            <a:effectLst/>
          </p:spPr>
          <p:txBody>
            <a:bodyPr/>
            <a:lstStyle/>
            <a:p>
              <a:endParaRPr lang="pt-BR"/>
            </a:p>
          </p:txBody>
        </p:sp>
        <p:sp>
          <p:nvSpPr>
            <p:cNvPr id="58" name="Line 96"/>
            <p:cNvSpPr>
              <a:spLocks noChangeShapeType="1"/>
            </p:cNvSpPr>
            <p:nvPr/>
          </p:nvSpPr>
          <p:spPr bwMode="auto">
            <a:xfrm flipV="1">
              <a:off x="4664719" y="3468588"/>
              <a:ext cx="1466850" cy="838200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prstDash val="sysDot"/>
              <a:round/>
              <a:headEnd/>
              <a:tailEnd/>
            </a:ln>
            <a:effectLst/>
          </p:spPr>
          <p:txBody>
            <a:bodyPr/>
            <a:lstStyle/>
            <a:p>
              <a:endParaRPr lang="pt-BR"/>
            </a:p>
          </p:txBody>
        </p:sp>
        <p:sp>
          <p:nvSpPr>
            <p:cNvPr id="59" name="Line 97"/>
            <p:cNvSpPr>
              <a:spLocks noChangeShapeType="1"/>
            </p:cNvSpPr>
            <p:nvPr/>
          </p:nvSpPr>
          <p:spPr bwMode="auto">
            <a:xfrm>
              <a:off x="4645669" y="4306788"/>
              <a:ext cx="1714500" cy="1695450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prstDash val="sysDot"/>
              <a:round/>
              <a:headEnd/>
              <a:tailEnd/>
            </a:ln>
            <a:effectLst/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60" name="Right Arrow 59"/>
          <p:cNvSpPr/>
          <p:nvPr/>
        </p:nvSpPr>
        <p:spPr bwMode="auto">
          <a:xfrm>
            <a:off x="5720720" y="4509120"/>
            <a:ext cx="576064" cy="360040"/>
          </a:xfrm>
          <a:prstGeom prst="rightArrow">
            <a:avLst/>
          </a:prstGeom>
          <a:solidFill>
            <a:srgbClr val="000000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pt-BR">
              <a:latin typeface="Garamond" pitchFamily="18" charset="0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9243515" y="5013177"/>
            <a:ext cx="2984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>
                <a:solidFill>
                  <a:schemeClr val="bg2"/>
                </a:solidFill>
              </a:rPr>
              <a:t>z</a:t>
            </a:r>
            <a:r>
              <a:rPr lang="pt-BR" sz="1200" baseline="-25000" dirty="0">
                <a:solidFill>
                  <a:schemeClr val="bg2"/>
                </a:solidFill>
              </a:rPr>
              <a:t>1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7320136" y="3573017"/>
            <a:ext cx="2984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>
                <a:solidFill>
                  <a:schemeClr val="bg2"/>
                </a:solidFill>
              </a:rPr>
              <a:t>z</a:t>
            </a:r>
            <a:r>
              <a:rPr lang="pt-BR" sz="1200" baseline="-25000" dirty="0">
                <a:solidFill>
                  <a:schemeClr val="bg2"/>
                </a:solidFill>
              </a:rPr>
              <a:t>2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6816080" y="5589241"/>
            <a:ext cx="2984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>
                <a:solidFill>
                  <a:schemeClr val="bg2"/>
                </a:solidFill>
              </a:rPr>
              <a:t>z</a:t>
            </a:r>
            <a:r>
              <a:rPr lang="pt-BR" sz="1200" baseline="-25000" dirty="0">
                <a:solidFill>
                  <a:schemeClr val="bg2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1129745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Polynomial</a:t>
            </a:r>
            <a:r>
              <a:rPr lang="pt-BR" dirty="0"/>
              <a:t> </a:t>
            </a:r>
            <a:r>
              <a:rPr lang="pt-BR" dirty="0" err="1"/>
              <a:t>Kernel</a:t>
            </a:r>
            <a:endParaRPr lang="pt-BR" dirty="0"/>
          </a:p>
        </p:txBody>
      </p:sp>
      <p:pic>
        <p:nvPicPr>
          <p:cNvPr id="4" name="SVM with polynomial kernel visualization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215680" y="1628800"/>
            <a:ext cx="5616624" cy="4212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878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93AEC10-37BA-4180-BD45-882B14ED7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Prós e contras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5F756FC-19E1-4C93-9DE0-3C11FC7F6D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pt-BR" dirty="0"/>
              <a:t>Vantagem</a:t>
            </a:r>
          </a:p>
          <a:p>
            <a:pPr lvl="1"/>
            <a:r>
              <a:rPr lang="pt-BR" dirty="0"/>
              <a:t>Preciso para classificação em espaços de múltiplas dimensões</a:t>
            </a:r>
          </a:p>
          <a:p>
            <a:pPr lvl="1"/>
            <a:r>
              <a:rPr lang="pt-BR" dirty="0"/>
              <a:t>Eficiente em memória</a:t>
            </a:r>
          </a:p>
          <a:p>
            <a:pPr lvl="1"/>
            <a:r>
              <a:rPr lang="pt-BR" sz="2400" dirty="0"/>
              <a:t>O processo de classificação é rápido.</a:t>
            </a:r>
          </a:p>
          <a:p>
            <a:pPr lvl="1"/>
            <a:endParaRPr lang="pt-BR" dirty="0"/>
          </a:p>
          <a:p>
            <a:pPr lvl="1"/>
            <a:endParaRPr lang="pt-BR" dirty="0"/>
          </a:p>
          <a:p>
            <a:r>
              <a:rPr lang="pt-BR" dirty="0"/>
              <a:t>Desvantagens</a:t>
            </a:r>
          </a:p>
          <a:p>
            <a:pPr lvl="1"/>
            <a:r>
              <a:rPr lang="pt-BR" sz="2400" dirty="0"/>
              <a:t>É necessário definir um bom Kernel.</a:t>
            </a:r>
            <a:endParaRPr lang="pt-BR" dirty="0"/>
          </a:p>
          <a:p>
            <a:pPr lvl="1"/>
            <a:r>
              <a:rPr lang="pt-BR" dirty="0"/>
              <a:t>Tendencioso a </a:t>
            </a:r>
            <a:r>
              <a:rPr lang="pt-BR" dirty="0" err="1"/>
              <a:t>overfitting</a:t>
            </a:r>
            <a:r>
              <a:rPr lang="pt-BR" dirty="0"/>
              <a:t> se as </a:t>
            </a:r>
            <a:r>
              <a:rPr lang="pt-BR" dirty="0" err="1"/>
              <a:t>features</a:t>
            </a:r>
            <a:r>
              <a:rPr lang="pt-BR" dirty="0"/>
              <a:t> são maiores que as amostras</a:t>
            </a:r>
          </a:p>
          <a:p>
            <a:pPr lvl="1"/>
            <a:r>
              <a:rPr lang="pt-BR" dirty="0"/>
              <a:t>Não dá estimativas de probabilidades</a:t>
            </a:r>
          </a:p>
          <a:p>
            <a:pPr lvl="1"/>
            <a:r>
              <a:rPr lang="pt-BR" dirty="0"/>
              <a:t>Não eficiente em grandes </a:t>
            </a:r>
            <a:r>
              <a:rPr lang="pt-BR" dirty="0" err="1"/>
              <a:t>datasets</a:t>
            </a:r>
            <a:endParaRPr lang="pt-BR" dirty="0"/>
          </a:p>
          <a:p>
            <a:pPr lvl="1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019515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12C9AB-AC07-4609-8974-5698433E4D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Aplicações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FBFD6C3-5AED-4B58-A87B-ED206A885A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Reconhecimento de imagens</a:t>
            </a:r>
          </a:p>
          <a:p>
            <a:r>
              <a:rPr lang="pt-BR" dirty="0" err="1"/>
              <a:t>Text</a:t>
            </a:r>
            <a:r>
              <a:rPr lang="pt-BR" dirty="0"/>
              <a:t> mining</a:t>
            </a:r>
          </a:p>
          <a:p>
            <a:r>
              <a:rPr lang="pt-BR" dirty="0"/>
              <a:t>Detecção de spam</a:t>
            </a:r>
          </a:p>
          <a:p>
            <a:r>
              <a:rPr lang="pt-BR" dirty="0"/>
              <a:t>Análise de sentimentos</a:t>
            </a:r>
          </a:p>
        </p:txBody>
      </p:sp>
    </p:spTree>
    <p:extLst>
      <p:ext uri="{BB962C8B-B14F-4D97-AF65-F5344CB8AC3E}">
        <p14:creationId xmlns:p14="http://schemas.microsoft.com/office/powerpoint/2010/main" val="31522320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34C33A8-E7FE-4F6A-8876-5C0E1A6AA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Classificação com SVM</a:t>
            </a:r>
          </a:p>
        </p:txBody>
      </p:sp>
      <p:pic>
        <p:nvPicPr>
          <p:cNvPr id="9" name="Espaço Reservado para Conteúdo 8">
            <a:extLst>
              <a:ext uri="{FF2B5EF4-FFF2-40B4-BE49-F238E27FC236}">
                <a16:creationId xmlns:a16="http://schemas.microsoft.com/office/drawing/2014/main" id="{31551AB4-BA23-47C2-A926-8C3A759CDB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0469" y="1825625"/>
            <a:ext cx="9991061" cy="4351338"/>
          </a:xfrm>
        </p:spPr>
      </p:pic>
    </p:spTree>
    <p:extLst>
      <p:ext uri="{BB962C8B-B14F-4D97-AF65-F5344CB8AC3E}">
        <p14:creationId xmlns:p14="http://schemas.microsoft.com/office/powerpoint/2010/main" val="32515787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F484B5D-2059-4556-8D65-2F05CE0AB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F8E58473-E0B6-4D4A-B8A9-6B1E2E2E91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37625" y="2353239"/>
            <a:ext cx="9316750" cy="3296110"/>
          </a:xfrm>
        </p:spPr>
      </p:pic>
    </p:spTree>
    <p:extLst>
      <p:ext uri="{BB962C8B-B14F-4D97-AF65-F5344CB8AC3E}">
        <p14:creationId xmlns:p14="http://schemas.microsoft.com/office/powerpoint/2010/main" val="1004328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44B6634-8D7B-4DC7-95E5-B18563BD4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que é o SVM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284B5F8-3596-4268-97EA-3A7C0840A0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/>
              <a:t>SVM é um algoritmo de aprendizagem de máquina supervisionado que classifica casos com base na determinação de um separador</a:t>
            </a:r>
          </a:p>
          <a:p>
            <a:r>
              <a:rPr lang="pt-BR" dirty="0"/>
              <a:t>Mapeia-se os dados em uma </a:t>
            </a:r>
            <a:r>
              <a:rPr lang="pt-BR" b="1" dirty="0"/>
              <a:t>dimensão maior</a:t>
            </a:r>
            <a:r>
              <a:rPr lang="pt-BR" dirty="0"/>
              <a:t> para o espaço dos atributos</a:t>
            </a:r>
          </a:p>
          <a:p>
            <a:r>
              <a:rPr lang="pt-BR" dirty="0"/>
              <a:t>Encontra-se então o </a:t>
            </a:r>
            <a:r>
              <a:rPr lang="pt-BR" b="1" dirty="0"/>
              <a:t>separador</a:t>
            </a:r>
          </a:p>
        </p:txBody>
      </p:sp>
    </p:spTree>
    <p:extLst>
      <p:ext uri="{BB962C8B-B14F-4D97-AF65-F5344CB8AC3E}">
        <p14:creationId xmlns:p14="http://schemas.microsoft.com/office/powerpoint/2010/main" val="18065560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B99D15-6A62-4E4A-8247-52CD459C9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que é o SVM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46AB5A3C-85E8-4FDA-90C1-B071BD1373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050" t="13771" r="42953" b="12920"/>
          <a:stretch/>
        </p:blipFill>
        <p:spPr>
          <a:xfrm>
            <a:off x="727746" y="3212983"/>
            <a:ext cx="5888373" cy="2206305"/>
          </a:xfrm>
        </p:spPr>
      </p:pic>
      <p:pic>
        <p:nvPicPr>
          <p:cNvPr id="6" name="Espaço Reservado para Conteúdo 4">
            <a:extLst>
              <a:ext uri="{FF2B5EF4-FFF2-40B4-BE49-F238E27FC236}">
                <a16:creationId xmlns:a16="http://schemas.microsoft.com/office/drawing/2014/main" id="{2F1E8165-405A-4BE9-BF93-B27D8E4F4D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832"/>
          <a:stretch/>
        </p:blipFill>
        <p:spPr>
          <a:xfrm>
            <a:off x="7029973" y="2811347"/>
            <a:ext cx="4434281" cy="300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2607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0789EE-38A1-48F8-B2A4-EFF1D205F4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que é o SVM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8337DD0A-BB3F-45C6-9DEE-7064090C8E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9360"/>
          <a:stretch/>
        </p:blipFill>
        <p:spPr>
          <a:xfrm>
            <a:off x="7080308" y="2517790"/>
            <a:ext cx="4273492" cy="2967007"/>
          </a:xfrm>
        </p:spPr>
      </p:pic>
      <p:pic>
        <p:nvPicPr>
          <p:cNvPr id="6" name="Espaço Reservado para Conteúdo 4">
            <a:extLst>
              <a:ext uri="{FF2B5EF4-FFF2-40B4-BE49-F238E27FC236}">
                <a16:creationId xmlns:a16="http://schemas.microsoft.com/office/drawing/2014/main" id="{5A91B7C5-F987-4845-8514-D0C3FB6D1E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50" t="13771" r="42953" b="12920"/>
          <a:stretch/>
        </p:blipFill>
        <p:spPr>
          <a:xfrm>
            <a:off x="727746" y="3212983"/>
            <a:ext cx="5888373" cy="2206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9052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54DCED-F267-4427-8DEA-A0DAC143A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Transformação dos dados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F1F48FFA-0296-4F07-B72C-E0389D087B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908" y="1760976"/>
            <a:ext cx="10382184" cy="3713512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E3A92373-22D7-43DF-8E7C-8101843104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2117" y="5609425"/>
            <a:ext cx="3287765" cy="942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8793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C7A65B-83EE-47FD-8300-EEF14F770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Usando o SVM para encontrar o hiperplano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3B99D61D-70C2-4DB9-AEC6-04B2D886EE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79004" y="1909515"/>
            <a:ext cx="7274796" cy="4351338"/>
          </a:xfr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721FCBE0-8658-4192-8A7F-3BC8BFD5E4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503" y="2508426"/>
            <a:ext cx="3266246" cy="838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0225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pt-BR" dirty="0" err="1"/>
              <a:t>Support</a:t>
            </a:r>
            <a:r>
              <a:rPr lang="pt-BR" dirty="0"/>
              <a:t> Vector </a:t>
            </a:r>
            <a:r>
              <a:rPr lang="pt-BR" dirty="0" err="1"/>
              <a:t>Machine</a:t>
            </a:r>
            <a:endParaRPr lang="pt-BR" dirty="0"/>
          </a:p>
        </p:txBody>
      </p:sp>
      <p:grpSp>
        <p:nvGrpSpPr>
          <p:cNvPr id="4" name="Group 61"/>
          <p:cNvGrpSpPr/>
          <p:nvPr/>
        </p:nvGrpSpPr>
        <p:grpSpPr>
          <a:xfrm>
            <a:off x="5953294" y="1988840"/>
            <a:ext cx="3959131" cy="3456384"/>
            <a:chOff x="2195736" y="1628800"/>
            <a:chExt cx="4536504" cy="3960440"/>
          </a:xfrm>
        </p:grpSpPr>
        <p:grpSp>
          <p:nvGrpSpPr>
            <p:cNvPr id="5" name="Group 2"/>
            <p:cNvGrpSpPr>
              <a:grpSpLocks/>
            </p:cNvGrpSpPr>
            <p:nvPr/>
          </p:nvGrpSpPr>
          <p:grpSpPr bwMode="auto">
            <a:xfrm>
              <a:off x="2439665" y="2060848"/>
              <a:ext cx="3788519" cy="3456384"/>
              <a:chOff x="4889" y="7079"/>
              <a:chExt cx="2595" cy="2368"/>
            </a:xfrm>
          </p:grpSpPr>
          <p:cxnSp>
            <p:nvCxnSpPr>
              <p:cNvPr id="8" name="AutoShape 3"/>
              <p:cNvCxnSpPr>
                <a:cxnSpLocks noChangeShapeType="1"/>
              </p:cNvCxnSpPr>
              <p:nvPr/>
            </p:nvCxnSpPr>
            <p:spPr bwMode="auto">
              <a:xfrm flipV="1">
                <a:off x="5158" y="7367"/>
                <a:ext cx="1782" cy="1674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prstDash val="dash"/>
                <a:round/>
                <a:headEnd/>
                <a:tailEnd/>
              </a:ln>
            </p:spPr>
          </p:cxnSp>
          <p:cxnSp>
            <p:nvCxnSpPr>
              <p:cNvPr id="9" name="AutoShape 4"/>
              <p:cNvCxnSpPr>
                <a:cxnSpLocks noChangeShapeType="1"/>
              </p:cNvCxnSpPr>
              <p:nvPr/>
            </p:nvCxnSpPr>
            <p:spPr bwMode="auto">
              <a:xfrm flipV="1">
                <a:off x="5517" y="7155"/>
                <a:ext cx="947" cy="2150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prstDash val="dash"/>
                <a:round/>
                <a:headEnd/>
                <a:tailEnd/>
              </a:ln>
            </p:spPr>
          </p:cxnSp>
          <p:cxnSp>
            <p:nvCxnSpPr>
              <p:cNvPr id="10" name="AutoShape 5"/>
              <p:cNvCxnSpPr>
                <a:cxnSpLocks noChangeShapeType="1"/>
              </p:cNvCxnSpPr>
              <p:nvPr/>
            </p:nvCxnSpPr>
            <p:spPr bwMode="auto">
              <a:xfrm flipV="1">
                <a:off x="5294" y="7225"/>
                <a:ext cx="1308" cy="1856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prstDash val="dash"/>
                <a:round/>
                <a:headEnd/>
                <a:tailEnd/>
              </a:ln>
            </p:spPr>
          </p:cxnSp>
          <p:cxnSp>
            <p:nvCxnSpPr>
              <p:cNvPr id="11" name="AutoShape 6"/>
              <p:cNvCxnSpPr>
                <a:cxnSpLocks noChangeShapeType="1"/>
              </p:cNvCxnSpPr>
              <p:nvPr/>
            </p:nvCxnSpPr>
            <p:spPr bwMode="auto">
              <a:xfrm flipV="1">
                <a:off x="5465" y="7367"/>
                <a:ext cx="1334" cy="1938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prstDash val="dash"/>
                <a:round/>
                <a:headEnd/>
                <a:tailEnd/>
              </a:ln>
            </p:spPr>
          </p:cxnSp>
          <p:cxnSp>
            <p:nvCxnSpPr>
              <p:cNvPr id="12" name="AutoShape 7"/>
              <p:cNvCxnSpPr>
                <a:cxnSpLocks noChangeShapeType="1"/>
              </p:cNvCxnSpPr>
              <p:nvPr/>
            </p:nvCxnSpPr>
            <p:spPr bwMode="auto">
              <a:xfrm flipV="1">
                <a:off x="5051" y="7079"/>
                <a:ext cx="1413" cy="2002"/>
              </a:xfrm>
              <a:prstGeom prst="straightConnector1">
                <a:avLst/>
              </a:prstGeom>
              <a:noFill/>
              <a:ln w="19050">
                <a:solidFill>
                  <a:srgbClr val="000000"/>
                </a:solidFill>
                <a:prstDash val="dash"/>
                <a:round/>
                <a:headEnd/>
                <a:tailEnd/>
              </a:ln>
            </p:spPr>
          </p:cxnSp>
          <p:cxnSp>
            <p:nvCxnSpPr>
              <p:cNvPr id="13" name="AutoShape 8"/>
              <p:cNvCxnSpPr>
                <a:cxnSpLocks noChangeShapeType="1"/>
              </p:cNvCxnSpPr>
              <p:nvPr/>
            </p:nvCxnSpPr>
            <p:spPr bwMode="auto">
              <a:xfrm flipV="1">
                <a:off x="5582" y="7367"/>
                <a:ext cx="1478" cy="2080"/>
              </a:xfrm>
              <a:prstGeom prst="straightConnector1">
                <a:avLst/>
              </a:prstGeom>
              <a:noFill/>
              <a:ln w="19050">
                <a:solidFill>
                  <a:srgbClr val="000000"/>
                </a:solidFill>
                <a:prstDash val="dash"/>
                <a:round/>
                <a:headEnd/>
                <a:tailEnd/>
              </a:ln>
            </p:spPr>
          </p:cxnSp>
          <p:sp>
            <p:nvSpPr>
              <p:cNvPr id="14" name="AutoShape 9"/>
              <p:cNvSpPr>
                <a:spLocks noChangeArrowheads="1"/>
              </p:cNvSpPr>
              <p:nvPr/>
            </p:nvSpPr>
            <p:spPr bwMode="auto">
              <a:xfrm>
                <a:off x="4889" y="7854"/>
                <a:ext cx="170" cy="169"/>
              </a:xfrm>
              <a:prstGeom prst="roundRect">
                <a:avLst>
                  <a:gd name="adj" fmla="val 16667"/>
                </a:avLst>
              </a:pr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15" name="AutoShape 10"/>
              <p:cNvSpPr>
                <a:spLocks noChangeArrowheads="1"/>
              </p:cNvSpPr>
              <p:nvPr/>
            </p:nvSpPr>
            <p:spPr bwMode="auto">
              <a:xfrm>
                <a:off x="5347" y="8451"/>
                <a:ext cx="170" cy="168"/>
              </a:xfrm>
              <a:prstGeom prst="roundRect">
                <a:avLst>
                  <a:gd name="adj" fmla="val 16667"/>
                </a:avLst>
              </a:pr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16" name="AutoShape 11"/>
              <p:cNvSpPr>
                <a:spLocks noChangeArrowheads="1"/>
              </p:cNvSpPr>
              <p:nvPr/>
            </p:nvSpPr>
            <p:spPr bwMode="auto">
              <a:xfrm>
                <a:off x="6027" y="7486"/>
                <a:ext cx="170" cy="169"/>
              </a:xfrm>
              <a:prstGeom prst="roundRect">
                <a:avLst>
                  <a:gd name="adj" fmla="val 16667"/>
                </a:avLst>
              </a:pr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17" name="AutoShape 12"/>
              <p:cNvSpPr>
                <a:spLocks noChangeArrowheads="1"/>
              </p:cNvSpPr>
              <p:nvPr/>
            </p:nvSpPr>
            <p:spPr bwMode="auto">
              <a:xfrm>
                <a:off x="5294" y="7318"/>
                <a:ext cx="171" cy="168"/>
              </a:xfrm>
              <a:prstGeom prst="roundRect">
                <a:avLst>
                  <a:gd name="adj" fmla="val 16667"/>
                </a:avLst>
              </a:pr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18" name="AutoShape 13"/>
              <p:cNvSpPr>
                <a:spLocks noChangeArrowheads="1"/>
              </p:cNvSpPr>
              <p:nvPr/>
            </p:nvSpPr>
            <p:spPr bwMode="auto">
              <a:xfrm>
                <a:off x="5635" y="7776"/>
                <a:ext cx="170" cy="168"/>
              </a:xfrm>
              <a:prstGeom prst="roundRect">
                <a:avLst>
                  <a:gd name="adj" fmla="val 16667"/>
                </a:avLst>
              </a:pr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19" name="AutoShape 14"/>
              <p:cNvSpPr>
                <a:spLocks noChangeArrowheads="1"/>
              </p:cNvSpPr>
              <p:nvPr/>
            </p:nvSpPr>
            <p:spPr bwMode="auto">
              <a:xfrm>
                <a:off x="5962" y="8564"/>
                <a:ext cx="266" cy="267"/>
              </a:xfrm>
              <a:prstGeom prst="star5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20" name="AutoShape 15"/>
              <p:cNvSpPr>
                <a:spLocks noChangeArrowheads="1"/>
              </p:cNvSpPr>
              <p:nvPr/>
            </p:nvSpPr>
            <p:spPr bwMode="auto">
              <a:xfrm>
                <a:off x="6673" y="8197"/>
                <a:ext cx="267" cy="267"/>
              </a:xfrm>
              <a:prstGeom prst="star5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21" name="AutoShape 16"/>
              <p:cNvSpPr>
                <a:spLocks noChangeArrowheads="1"/>
              </p:cNvSpPr>
              <p:nvPr/>
            </p:nvSpPr>
            <p:spPr bwMode="auto">
              <a:xfrm>
                <a:off x="6799" y="8774"/>
                <a:ext cx="266" cy="267"/>
              </a:xfrm>
              <a:prstGeom prst="star5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22" name="AutoShape 17"/>
              <p:cNvSpPr>
                <a:spLocks noChangeArrowheads="1"/>
              </p:cNvSpPr>
              <p:nvPr/>
            </p:nvSpPr>
            <p:spPr bwMode="auto">
              <a:xfrm>
                <a:off x="6602" y="7677"/>
                <a:ext cx="267" cy="267"/>
              </a:xfrm>
              <a:prstGeom prst="star5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23" name="AutoShape 18"/>
              <p:cNvSpPr>
                <a:spLocks noChangeArrowheads="1"/>
              </p:cNvSpPr>
              <p:nvPr/>
            </p:nvSpPr>
            <p:spPr bwMode="auto">
              <a:xfrm>
                <a:off x="7217" y="8023"/>
                <a:ext cx="267" cy="267"/>
              </a:xfrm>
              <a:prstGeom prst="star5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cxnSp>
            <p:nvCxnSpPr>
              <p:cNvPr id="24" name="AutoShape 19"/>
              <p:cNvCxnSpPr>
                <a:cxnSpLocks noChangeShapeType="1"/>
              </p:cNvCxnSpPr>
              <p:nvPr/>
            </p:nvCxnSpPr>
            <p:spPr bwMode="auto">
              <a:xfrm flipV="1">
                <a:off x="5294" y="7225"/>
                <a:ext cx="1478" cy="2080"/>
              </a:xfrm>
              <a:prstGeom prst="straightConnector1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/>
              </a:ln>
            </p:spPr>
          </p:cxnSp>
          <p:cxnSp>
            <p:nvCxnSpPr>
              <p:cNvPr id="25" name="AutoShape 20"/>
              <p:cNvCxnSpPr>
                <a:cxnSpLocks noChangeShapeType="1"/>
              </p:cNvCxnSpPr>
              <p:nvPr/>
            </p:nvCxnSpPr>
            <p:spPr bwMode="auto">
              <a:xfrm flipH="1" flipV="1">
                <a:off x="5098" y="9041"/>
                <a:ext cx="236" cy="159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 type="triangle" w="med" len="med"/>
                <a:tailEnd type="triangle" w="med" len="med"/>
              </a:ln>
            </p:spPr>
          </p:cxnSp>
          <p:cxnSp>
            <p:nvCxnSpPr>
              <p:cNvPr id="26" name="AutoShape 21"/>
              <p:cNvCxnSpPr>
                <a:cxnSpLocks noChangeShapeType="1"/>
              </p:cNvCxnSpPr>
              <p:nvPr/>
            </p:nvCxnSpPr>
            <p:spPr bwMode="auto">
              <a:xfrm flipH="1" flipV="1">
                <a:off x="5373" y="9224"/>
                <a:ext cx="235" cy="159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 type="triangle" w="med" len="med"/>
                <a:tailEnd type="triangle" w="med" len="med"/>
              </a:ln>
            </p:spPr>
          </p:cxnSp>
        </p:grpSp>
        <p:cxnSp>
          <p:nvCxnSpPr>
            <p:cNvPr id="6" name="Straight Arrow Connector 5"/>
            <p:cNvCxnSpPr/>
            <p:nvPr/>
          </p:nvCxnSpPr>
          <p:spPr bwMode="auto">
            <a:xfrm rot="5400000" flipH="1" flipV="1">
              <a:off x="216310" y="3608226"/>
              <a:ext cx="3960440" cy="1588"/>
            </a:xfrm>
            <a:prstGeom prst="straightConnector1">
              <a:avLst/>
            </a:prstGeom>
            <a:solidFill>
              <a:schemeClr val="hlink"/>
            </a:solidFill>
            <a:ln w="381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7" name="Straight Arrow Connector 6"/>
            <p:cNvCxnSpPr/>
            <p:nvPr/>
          </p:nvCxnSpPr>
          <p:spPr bwMode="auto">
            <a:xfrm>
              <a:off x="2195736" y="5572412"/>
              <a:ext cx="4536504" cy="16828"/>
            </a:xfrm>
            <a:prstGeom prst="straightConnector1">
              <a:avLst/>
            </a:prstGeom>
            <a:solidFill>
              <a:schemeClr val="hlink"/>
            </a:solidFill>
            <a:ln w="381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sp>
        <p:nvSpPr>
          <p:cNvPr id="27" name="Text Placeholder 2"/>
          <p:cNvSpPr txBox="1">
            <a:spLocks/>
          </p:cNvSpPr>
          <p:nvPr/>
        </p:nvSpPr>
        <p:spPr>
          <a:xfrm>
            <a:off x="1019294" y="1746755"/>
            <a:ext cx="3888432" cy="4104456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400" dirty="0"/>
              <a:t>Como separar essas duas classes? </a:t>
            </a:r>
          </a:p>
          <a:p>
            <a:endParaRPr lang="pt-BR" sz="2400" dirty="0"/>
          </a:p>
          <a:p>
            <a:pPr lvl="1"/>
            <a:r>
              <a:rPr lang="pt-BR" sz="1800" dirty="0"/>
              <a:t>Existem diversas retas que podem ser traçadas para separar os dados.</a:t>
            </a:r>
          </a:p>
          <a:p>
            <a:pPr lvl="1"/>
            <a:endParaRPr lang="pt-BR" sz="1800" dirty="0"/>
          </a:p>
          <a:p>
            <a:r>
              <a:rPr lang="pt-BR" sz="2400" dirty="0"/>
              <a:t>Qual delas é a melhor opção?</a:t>
            </a:r>
          </a:p>
          <a:p>
            <a:endParaRPr lang="pt-BR" sz="2400" dirty="0"/>
          </a:p>
          <a:p>
            <a:pPr lvl="1"/>
            <a:r>
              <a:rPr lang="pt-BR" sz="1800" b="1" dirty="0"/>
              <a:t>Hiperplano ótimo!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240297724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7CBB55317535E64695135E8394A05676" ma:contentTypeVersion="11" ma:contentTypeDescription="Crie um novo documento." ma:contentTypeScope="" ma:versionID="cefc7e6e26998504d29e27e217f6310f">
  <xsd:schema xmlns:xsd="http://www.w3.org/2001/XMLSchema" xmlns:xs="http://www.w3.org/2001/XMLSchema" xmlns:p="http://schemas.microsoft.com/office/2006/metadata/properties" xmlns:ns2="476233fe-f91e-42fa-82ce-cd27bffa6d64" xmlns:ns3="0c90f6ef-4877-4157-829a-58e820114831" targetNamespace="http://schemas.microsoft.com/office/2006/metadata/properties" ma:root="true" ma:fieldsID="afdc93d93fbf3cde7d9f6768f4d65cc3" ns2:_="" ns3:_="">
    <xsd:import namespace="476233fe-f91e-42fa-82ce-cd27bffa6d64"/>
    <xsd:import namespace="0c90f6ef-4877-4157-829a-58e82011483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76233fe-f91e-42fa-82ce-cd27bffa6d6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3" nillable="true" ma:taxonomy="true" ma:internalName="lcf76f155ced4ddcb4097134ff3c332f" ma:taxonomyFieldName="MediaServiceImageTags" ma:displayName="Marcações de imagem" ma:readOnly="false" ma:fieldId="{5cf76f15-5ced-4ddc-b409-7134ff3c332f}" ma:taxonomyMulti="true" ma:sspId="c70c3db4-b6ea-4b73-8f10-c8396f641c8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c90f6ef-4877-4157-829a-58e820114831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da4f64cb-e8a1-45ee-a415-e866fb8b8248}" ma:internalName="TaxCatchAll" ma:showField="CatchAllData" ma:web="0c90f6ef-4877-4157-829a-58e82011483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7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0c90f6ef-4877-4157-829a-58e820114831" xsi:nil="true"/>
    <lcf76f155ced4ddcb4097134ff3c332f xmlns="476233fe-f91e-42fa-82ce-cd27bffa6d64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75841E16-AB01-4481-989C-4AE688F40FCE}"/>
</file>

<file path=customXml/itemProps2.xml><?xml version="1.0" encoding="utf-8"?>
<ds:datastoreItem xmlns:ds="http://schemas.openxmlformats.org/officeDocument/2006/customXml" ds:itemID="{D11B1A90-A8A4-4C7A-B6FF-4BDC96545401}"/>
</file>

<file path=customXml/itemProps3.xml><?xml version="1.0" encoding="utf-8"?>
<ds:datastoreItem xmlns:ds="http://schemas.openxmlformats.org/officeDocument/2006/customXml" ds:itemID="{231FC469-C239-4A64-9D48-4AF57E615C75}"/>
</file>

<file path=docProps/app.xml><?xml version="1.0" encoding="utf-8"?>
<Properties xmlns="http://schemas.openxmlformats.org/officeDocument/2006/extended-properties" xmlns:vt="http://schemas.openxmlformats.org/officeDocument/2006/docPropsVTypes">
  <TotalTime>100</TotalTime>
  <Words>430</Words>
  <Application>Microsoft Office PowerPoint</Application>
  <PresentationFormat>Widescreen</PresentationFormat>
  <Paragraphs>106</Paragraphs>
  <Slides>19</Slides>
  <Notes>1</Notes>
  <HiddenSlides>0</HiddenSlides>
  <MMClips>1</MMClips>
  <ScaleCrop>false</ScaleCrop>
  <HeadingPairs>
    <vt:vector size="8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Servidores OLE inseridos</vt:lpstr>
      </vt:variant>
      <vt:variant>
        <vt:i4>1</vt:i4>
      </vt:variant>
      <vt:variant>
        <vt:lpstr>Títulos de slides</vt:lpstr>
      </vt:variant>
      <vt:variant>
        <vt:i4>19</vt:i4>
      </vt:variant>
    </vt:vector>
  </HeadingPairs>
  <TitlesOfParts>
    <vt:vector size="25" baseType="lpstr">
      <vt:lpstr>Arial</vt:lpstr>
      <vt:lpstr>Calibri</vt:lpstr>
      <vt:lpstr>Calibri Light</vt:lpstr>
      <vt:lpstr>Garamond</vt:lpstr>
      <vt:lpstr>Tema do Office</vt:lpstr>
      <vt:lpstr>Equation</vt:lpstr>
      <vt:lpstr>Introdução ao SVM</vt:lpstr>
      <vt:lpstr>Classificação com SVM</vt:lpstr>
      <vt:lpstr>Apresentação do PowerPoint</vt:lpstr>
      <vt:lpstr>O que é o SVM</vt:lpstr>
      <vt:lpstr>O que é o SVM</vt:lpstr>
      <vt:lpstr>O que é o SVM</vt:lpstr>
      <vt:lpstr>Transformação dos dados</vt:lpstr>
      <vt:lpstr>Usando o SVM para encontrar o hiperplano</vt:lpstr>
      <vt:lpstr>Support Vector Machine</vt:lpstr>
      <vt:lpstr>Vetores de Suporte</vt:lpstr>
      <vt:lpstr>Support Vector Machine</vt:lpstr>
      <vt:lpstr>Soft Margin</vt:lpstr>
      <vt:lpstr>SVM Não-Linear</vt:lpstr>
      <vt:lpstr>SVM Não-Linear</vt:lpstr>
      <vt:lpstr>SVM Não-Linear Exemplo</vt:lpstr>
      <vt:lpstr>SVM Não-Linear Exemplo</vt:lpstr>
      <vt:lpstr>Polynomial Kernel</vt:lpstr>
      <vt:lpstr>Prós e contras</vt:lpstr>
      <vt:lpstr>Aplicações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Aula 5 Introdução ao SVM</dc:title>
  <dc:creator>Rooney Coelho</dc:creator>
  <cp:lastModifiedBy>Rooney Ribeiro Albuquerque Coelho</cp:lastModifiedBy>
  <cp:revision>2</cp:revision>
  <dcterms:created xsi:type="dcterms:W3CDTF">2021-08-31T04:09:36Z</dcterms:created>
  <dcterms:modified xsi:type="dcterms:W3CDTF">2022-10-10T23:56:54Z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0x0101007CBB55317535E64695135E8394A05676</vt:lpwstr>
  </property>
</Properties>
</file>